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73" r:id="rId9"/>
    <p:sldId id="274" r:id="rId10"/>
    <p:sldId id="275" r:id="rId11"/>
    <p:sldId id="261" r:id="rId12"/>
    <p:sldId id="267" r:id="rId13"/>
    <p:sldId id="268" r:id="rId14"/>
    <p:sldId id="269" r:id="rId15"/>
    <p:sldId id="270" r:id="rId16"/>
    <p:sldId id="271" r:id="rId17"/>
    <p:sldId id="272" r:id="rId18"/>
    <p:sldId id="262" r:id="rId19"/>
    <p:sldId id="263" r:id="rId20"/>
    <p:sldId id="266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33"/>
    <p:restoredTop sz="94752"/>
  </p:normalViewPr>
  <p:slideViewPr>
    <p:cSldViewPr snapToGrid="0">
      <p:cViewPr varScale="1">
        <p:scale>
          <a:sx n="100" d="100"/>
          <a:sy n="100" d="100"/>
        </p:scale>
        <p:origin x="176" y="4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hyperlink" Target="https://accrual.rgs.mef.gov.it/" TargetMode="Externa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accrual.rgs.mef.gov.it/" TargetMode="External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DD6F21-713E-4DAE-9E51-4D723DD2B7E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92B0F1-8032-4923-90CD-CDA6283095DA}">
      <dgm:prSet/>
      <dgm:spPr/>
      <dgm:t>
        <a:bodyPr/>
        <a:lstStyle/>
        <a:p>
          <a:r>
            <a:rPr lang="it-IT" dirty="0"/>
            <a:t>Possibili criticità nelle interpretazioni/stime</a:t>
          </a:r>
          <a:endParaRPr lang="en-US" dirty="0"/>
        </a:p>
      </dgm:t>
    </dgm:pt>
    <dgm:pt modelId="{C1170763-0B88-4019-B490-02864A644C54}" type="parTrans" cxnId="{01F7D4F4-B24A-4854-A967-BF172928EE8E}">
      <dgm:prSet/>
      <dgm:spPr/>
      <dgm:t>
        <a:bodyPr/>
        <a:lstStyle/>
        <a:p>
          <a:endParaRPr lang="en-US"/>
        </a:p>
      </dgm:t>
    </dgm:pt>
    <dgm:pt modelId="{016CDDFE-54AB-4859-813A-0D2A98A56413}" type="sibTrans" cxnId="{01F7D4F4-B24A-4854-A967-BF172928EE8E}">
      <dgm:prSet/>
      <dgm:spPr/>
      <dgm:t>
        <a:bodyPr/>
        <a:lstStyle/>
        <a:p>
          <a:endParaRPr lang="en-US"/>
        </a:p>
      </dgm:t>
    </dgm:pt>
    <dgm:pt modelId="{9631B041-28B5-4265-BE65-190C34F7EAC5}">
      <dgm:prSet/>
      <dgm:spPr/>
      <dgm:t>
        <a:bodyPr/>
        <a:lstStyle/>
        <a:p>
          <a:r>
            <a:rPr lang="it-IT" dirty="0"/>
            <a:t>Aumento del carico di lavoro per il personale </a:t>
          </a:r>
          <a:endParaRPr lang="en-US" dirty="0"/>
        </a:p>
      </dgm:t>
    </dgm:pt>
    <dgm:pt modelId="{2E0EEA65-A885-4413-924F-08C793CDB245}" type="parTrans" cxnId="{4B3D9D1D-0379-4108-82A7-1BC12EFE3EA8}">
      <dgm:prSet/>
      <dgm:spPr/>
      <dgm:t>
        <a:bodyPr/>
        <a:lstStyle/>
        <a:p>
          <a:endParaRPr lang="en-US"/>
        </a:p>
      </dgm:t>
    </dgm:pt>
    <dgm:pt modelId="{B5837B58-8B11-4E7A-94BC-D58B6ADCCFC7}" type="sibTrans" cxnId="{4B3D9D1D-0379-4108-82A7-1BC12EFE3EA8}">
      <dgm:prSet/>
      <dgm:spPr/>
      <dgm:t>
        <a:bodyPr/>
        <a:lstStyle/>
        <a:p>
          <a:endParaRPr lang="en-US"/>
        </a:p>
      </dgm:t>
    </dgm:pt>
    <dgm:pt modelId="{2BD82142-2021-4942-AE36-426F0B8181F4}">
      <dgm:prSet/>
      <dgm:spPr/>
      <dgm:t>
        <a:bodyPr/>
        <a:lstStyle/>
        <a:p>
          <a:r>
            <a:rPr lang="it-IT"/>
            <a:t>Rischio di errori e incongruenze</a:t>
          </a:r>
          <a:endParaRPr lang="en-US"/>
        </a:p>
      </dgm:t>
    </dgm:pt>
    <dgm:pt modelId="{05D99334-DAB6-4271-83D5-C17BE62DE607}" type="parTrans" cxnId="{DC01B2D5-D9E5-40C3-87C3-09D92CF02D7B}">
      <dgm:prSet/>
      <dgm:spPr/>
      <dgm:t>
        <a:bodyPr/>
        <a:lstStyle/>
        <a:p>
          <a:endParaRPr lang="en-US"/>
        </a:p>
      </dgm:t>
    </dgm:pt>
    <dgm:pt modelId="{208ABDA3-9714-42E1-B500-F290A45ED7A8}" type="sibTrans" cxnId="{DC01B2D5-D9E5-40C3-87C3-09D92CF02D7B}">
      <dgm:prSet/>
      <dgm:spPr/>
      <dgm:t>
        <a:bodyPr/>
        <a:lstStyle/>
        <a:p>
          <a:endParaRPr lang="en-US"/>
        </a:p>
      </dgm:t>
    </dgm:pt>
    <dgm:pt modelId="{66DF1FDC-0513-49BE-8342-AFD581D7FE1D}">
      <dgm:prSet/>
      <dgm:spPr/>
      <dgm:t>
        <a:bodyPr/>
        <a:lstStyle/>
        <a:p>
          <a:r>
            <a:rPr lang="it-IT"/>
            <a:t>Difficoltà nelle verifiche di correlazione</a:t>
          </a:r>
          <a:endParaRPr lang="en-US"/>
        </a:p>
      </dgm:t>
    </dgm:pt>
    <dgm:pt modelId="{7BFECE8A-BD40-4D4B-8156-4B1454444329}" type="parTrans" cxnId="{BEF85F5A-97C5-4EA5-99E7-9B48A54FDA74}">
      <dgm:prSet/>
      <dgm:spPr/>
      <dgm:t>
        <a:bodyPr/>
        <a:lstStyle/>
        <a:p>
          <a:endParaRPr lang="en-US"/>
        </a:p>
      </dgm:t>
    </dgm:pt>
    <dgm:pt modelId="{C167FF05-A6FC-4A8D-90DB-2068831B15F5}" type="sibTrans" cxnId="{BEF85F5A-97C5-4EA5-99E7-9B48A54FDA74}">
      <dgm:prSet/>
      <dgm:spPr/>
      <dgm:t>
        <a:bodyPr/>
        <a:lstStyle/>
        <a:p>
          <a:endParaRPr lang="en-US"/>
        </a:p>
      </dgm:t>
    </dgm:pt>
    <dgm:pt modelId="{6A5C2CAB-485D-CC4D-9F16-136FF64DF5CA}" type="pres">
      <dgm:prSet presAssocID="{7DDD6F21-713E-4DAE-9E51-4D723DD2B7E5}" presName="linear" presStyleCnt="0">
        <dgm:presLayoutVars>
          <dgm:animLvl val="lvl"/>
          <dgm:resizeHandles val="exact"/>
        </dgm:presLayoutVars>
      </dgm:prSet>
      <dgm:spPr/>
    </dgm:pt>
    <dgm:pt modelId="{BB466A8E-5871-1147-8202-B171419F87CB}" type="pres">
      <dgm:prSet presAssocID="{A392B0F1-8032-4923-90CD-CDA6283095D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DE96055-23E0-C04E-85F3-25CC182ED037}" type="pres">
      <dgm:prSet presAssocID="{016CDDFE-54AB-4859-813A-0D2A98A56413}" presName="spacer" presStyleCnt="0"/>
      <dgm:spPr/>
    </dgm:pt>
    <dgm:pt modelId="{E14B4C52-CB73-F340-B7C4-63C8D6E8D371}" type="pres">
      <dgm:prSet presAssocID="{9631B041-28B5-4265-BE65-190C34F7EA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0C7EF3B-0CDF-3641-B5C6-36D83AD726E7}" type="pres">
      <dgm:prSet presAssocID="{B5837B58-8B11-4E7A-94BC-D58B6ADCCFC7}" presName="spacer" presStyleCnt="0"/>
      <dgm:spPr/>
    </dgm:pt>
    <dgm:pt modelId="{6CB8A48A-62D3-CA48-AE5F-683F2634E8FF}" type="pres">
      <dgm:prSet presAssocID="{2BD82142-2021-4942-AE36-426F0B8181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48AAF59-9789-2742-A97D-D257D90805B0}" type="pres">
      <dgm:prSet presAssocID="{208ABDA3-9714-42E1-B500-F290A45ED7A8}" presName="spacer" presStyleCnt="0"/>
      <dgm:spPr/>
    </dgm:pt>
    <dgm:pt modelId="{6A4CF318-BF57-0244-A874-3FFEB6A3A4B8}" type="pres">
      <dgm:prSet presAssocID="{66DF1FDC-0513-49BE-8342-AFD581D7FE1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B3D9D1D-0379-4108-82A7-1BC12EFE3EA8}" srcId="{7DDD6F21-713E-4DAE-9E51-4D723DD2B7E5}" destId="{9631B041-28B5-4265-BE65-190C34F7EAC5}" srcOrd="1" destOrd="0" parTransId="{2E0EEA65-A885-4413-924F-08C793CDB245}" sibTransId="{B5837B58-8B11-4E7A-94BC-D58B6ADCCFC7}"/>
    <dgm:cxn modelId="{737AD130-19BE-5E48-B817-A1590D79E3C6}" type="presOf" srcId="{7DDD6F21-713E-4DAE-9E51-4D723DD2B7E5}" destId="{6A5C2CAB-485D-CC4D-9F16-136FF64DF5CA}" srcOrd="0" destOrd="0" presId="urn:microsoft.com/office/officeart/2005/8/layout/vList2"/>
    <dgm:cxn modelId="{88C6CE35-8333-8E4A-B186-CF84EB108B1A}" type="presOf" srcId="{9631B041-28B5-4265-BE65-190C34F7EAC5}" destId="{E14B4C52-CB73-F340-B7C4-63C8D6E8D371}" srcOrd="0" destOrd="0" presId="urn:microsoft.com/office/officeart/2005/8/layout/vList2"/>
    <dgm:cxn modelId="{BEF85F5A-97C5-4EA5-99E7-9B48A54FDA74}" srcId="{7DDD6F21-713E-4DAE-9E51-4D723DD2B7E5}" destId="{66DF1FDC-0513-49BE-8342-AFD581D7FE1D}" srcOrd="3" destOrd="0" parTransId="{7BFECE8A-BD40-4D4B-8156-4B1454444329}" sibTransId="{C167FF05-A6FC-4A8D-90DB-2068831B15F5}"/>
    <dgm:cxn modelId="{98AD035C-5AD7-2848-A7B5-14C656E73A6C}" type="presOf" srcId="{A392B0F1-8032-4923-90CD-CDA6283095DA}" destId="{BB466A8E-5871-1147-8202-B171419F87CB}" srcOrd="0" destOrd="0" presId="urn:microsoft.com/office/officeart/2005/8/layout/vList2"/>
    <dgm:cxn modelId="{DC01B2D5-D9E5-40C3-87C3-09D92CF02D7B}" srcId="{7DDD6F21-713E-4DAE-9E51-4D723DD2B7E5}" destId="{2BD82142-2021-4942-AE36-426F0B8181F4}" srcOrd="2" destOrd="0" parTransId="{05D99334-DAB6-4271-83D5-C17BE62DE607}" sibTransId="{208ABDA3-9714-42E1-B500-F290A45ED7A8}"/>
    <dgm:cxn modelId="{7AAE29DA-F34D-8240-B493-AFD13BE25C83}" type="presOf" srcId="{2BD82142-2021-4942-AE36-426F0B8181F4}" destId="{6CB8A48A-62D3-CA48-AE5F-683F2634E8FF}" srcOrd="0" destOrd="0" presId="urn:microsoft.com/office/officeart/2005/8/layout/vList2"/>
    <dgm:cxn modelId="{8B4BD4E3-A00A-BF4F-8E15-5F7AB6EC0121}" type="presOf" srcId="{66DF1FDC-0513-49BE-8342-AFD581D7FE1D}" destId="{6A4CF318-BF57-0244-A874-3FFEB6A3A4B8}" srcOrd="0" destOrd="0" presId="urn:microsoft.com/office/officeart/2005/8/layout/vList2"/>
    <dgm:cxn modelId="{01F7D4F4-B24A-4854-A967-BF172928EE8E}" srcId="{7DDD6F21-713E-4DAE-9E51-4D723DD2B7E5}" destId="{A392B0F1-8032-4923-90CD-CDA6283095DA}" srcOrd="0" destOrd="0" parTransId="{C1170763-0B88-4019-B490-02864A644C54}" sibTransId="{016CDDFE-54AB-4859-813A-0D2A98A56413}"/>
    <dgm:cxn modelId="{453CAA6E-35DD-B048-BE14-0B6ED9F7B956}" type="presParOf" srcId="{6A5C2CAB-485D-CC4D-9F16-136FF64DF5CA}" destId="{BB466A8E-5871-1147-8202-B171419F87CB}" srcOrd="0" destOrd="0" presId="urn:microsoft.com/office/officeart/2005/8/layout/vList2"/>
    <dgm:cxn modelId="{8CE16FC6-A7BE-0842-AD6A-590C1FFEE4D4}" type="presParOf" srcId="{6A5C2CAB-485D-CC4D-9F16-136FF64DF5CA}" destId="{DDE96055-23E0-C04E-85F3-25CC182ED037}" srcOrd="1" destOrd="0" presId="urn:microsoft.com/office/officeart/2005/8/layout/vList2"/>
    <dgm:cxn modelId="{6B878AB3-1FFF-C747-895B-FEF44E5C09F0}" type="presParOf" srcId="{6A5C2CAB-485D-CC4D-9F16-136FF64DF5CA}" destId="{E14B4C52-CB73-F340-B7C4-63C8D6E8D371}" srcOrd="2" destOrd="0" presId="urn:microsoft.com/office/officeart/2005/8/layout/vList2"/>
    <dgm:cxn modelId="{374511D7-8289-7D4E-96EA-210FA5EA6D1D}" type="presParOf" srcId="{6A5C2CAB-485D-CC4D-9F16-136FF64DF5CA}" destId="{C0C7EF3B-0CDF-3641-B5C6-36D83AD726E7}" srcOrd="3" destOrd="0" presId="urn:microsoft.com/office/officeart/2005/8/layout/vList2"/>
    <dgm:cxn modelId="{854F8074-6EC3-FE42-80A7-02F89A4FAF70}" type="presParOf" srcId="{6A5C2CAB-485D-CC4D-9F16-136FF64DF5CA}" destId="{6CB8A48A-62D3-CA48-AE5F-683F2634E8FF}" srcOrd="4" destOrd="0" presId="urn:microsoft.com/office/officeart/2005/8/layout/vList2"/>
    <dgm:cxn modelId="{1C2F099E-36CC-5242-8BF3-D76EAACFBAD6}" type="presParOf" srcId="{6A5C2CAB-485D-CC4D-9F16-136FF64DF5CA}" destId="{348AAF59-9789-2742-A97D-D257D90805B0}" srcOrd="5" destOrd="0" presId="urn:microsoft.com/office/officeart/2005/8/layout/vList2"/>
    <dgm:cxn modelId="{FEBA363A-3107-F040-847B-B497F01B26AC}" type="presParOf" srcId="{6A5C2CAB-485D-CC4D-9F16-136FF64DF5CA}" destId="{6A4CF318-BF57-0244-A874-3FFEB6A3A4B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46BE3-3BD2-4BB2-BDAB-DE4C3B786D2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9B135C4-F595-4F83-9DB4-1EFF29E1F37F}">
      <dgm:prSet/>
      <dgm:spPr/>
      <dgm:t>
        <a:bodyPr/>
        <a:lstStyle/>
        <a:p>
          <a:r>
            <a:rPr lang="it-IT" dirty="0"/>
            <a:t>Punti di forza (</a:t>
          </a:r>
          <a:r>
            <a:rPr lang="it-IT" dirty="0" err="1"/>
            <a:t>Strengths</a:t>
          </a:r>
          <a:r>
            <a:rPr lang="it-IT" dirty="0"/>
            <a:t>): Sistema informativo esistente (già ERP), portale della Formazione, supporto della Regione.</a:t>
          </a:r>
          <a:endParaRPr lang="en-US" dirty="0"/>
        </a:p>
      </dgm:t>
    </dgm:pt>
    <dgm:pt modelId="{DEAC7092-F13E-458D-9786-675FDD886736}" type="parTrans" cxnId="{7BB3676F-56A1-4551-942F-A1210B589910}">
      <dgm:prSet/>
      <dgm:spPr/>
      <dgm:t>
        <a:bodyPr/>
        <a:lstStyle/>
        <a:p>
          <a:endParaRPr lang="en-US"/>
        </a:p>
      </dgm:t>
    </dgm:pt>
    <dgm:pt modelId="{570E7779-EA7F-4248-A65E-E0B49B04721F}" type="sibTrans" cxnId="{7BB3676F-56A1-4551-942F-A1210B589910}">
      <dgm:prSet/>
      <dgm:spPr/>
      <dgm:t>
        <a:bodyPr/>
        <a:lstStyle/>
        <a:p>
          <a:endParaRPr lang="en-US"/>
        </a:p>
      </dgm:t>
    </dgm:pt>
    <dgm:pt modelId="{8A50B9EA-0977-4B26-A7EE-E15AD74F43B5}">
      <dgm:prSet/>
      <dgm:spPr/>
      <dgm:t>
        <a:bodyPr/>
        <a:lstStyle/>
        <a:p>
          <a:r>
            <a:rPr lang="it-IT"/>
            <a:t>Punti di debolezza (Weaknesses):  Resistenza al cambiamento, gap di competenze specifiche, complessità del sistema ACCRUAL.</a:t>
          </a:r>
          <a:endParaRPr lang="en-US"/>
        </a:p>
      </dgm:t>
    </dgm:pt>
    <dgm:pt modelId="{A1CAEF13-3314-40F4-9F5C-94D8473EB317}" type="parTrans" cxnId="{35FBDFF5-ECAA-4BDE-8478-82A3F40DD34E}">
      <dgm:prSet/>
      <dgm:spPr/>
      <dgm:t>
        <a:bodyPr/>
        <a:lstStyle/>
        <a:p>
          <a:endParaRPr lang="en-US"/>
        </a:p>
      </dgm:t>
    </dgm:pt>
    <dgm:pt modelId="{9623EEDA-8EBB-4D0E-852C-ED0FD78A1D48}" type="sibTrans" cxnId="{35FBDFF5-ECAA-4BDE-8478-82A3F40DD34E}">
      <dgm:prSet/>
      <dgm:spPr/>
      <dgm:t>
        <a:bodyPr/>
        <a:lstStyle/>
        <a:p>
          <a:endParaRPr lang="en-US"/>
        </a:p>
      </dgm:t>
    </dgm:pt>
    <dgm:pt modelId="{65DB4EA1-E42C-44ED-A2AE-4DD75F44262A}">
      <dgm:prSet/>
      <dgm:spPr/>
      <dgm:t>
        <a:bodyPr/>
        <a:lstStyle/>
        <a:p>
          <a:r>
            <a:rPr lang="it-IT" dirty="0"/>
            <a:t>Opportunità (</a:t>
          </a:r>
          <a:r>
            <a:rPr lang="it-IT" dirty="0" err="1"/>
            <a:t>Opportunities</a:t>
          </a:r>
          <a:r>
            <a:rPr lang="it-IT" dirty="0"/>
            <a:t>):  Miglioramento della trasparenza, efficienza dei processi, contabilità analitica,  supporto alle decisioni.</a:t>
          </a:r>
          <a:endParaRPr lang="en-US" dirty="0"/>
        </a:p>
      </dgm:t>
    </dgm:pt>
    <dgm:pt modelId="{40CE334B-F716-43FB-8786-D2A34A4CFFBD}" type="parTrans" cxnId="{6C8F32CE-B6D3-4B94-9897-6AD7B12948CA}">
      <dgm:prSet/>
      <dgm:spPr/>
      <dgm:t>
        <a:bodyPr/>
        <a:lstStyle/>
        <a:p>
          <a:endParaRPr lang="en-US"/>
        </a:p>
      </dgm:t>
    </dgm:pt>
    <dgm:pt modelId="{02DD85DE-9808-4C80-8A0A-E0F16D76DCD7}" type="sibTrans" cxnId="{6C8F32CE-B6D3-4B94-9897-6AD7B12948CA}">
      <dgm:prSet/>
      <dgm:spPr/>
      <dgm:t>
        <a:bodyPr/>
        <a:lstStyle/>
        <a:p>
          <a:endParaRPr lang="en-US"/>
        </a:p>
      </dgm:t>
    </dgm:pt>
    <dgm:pt modelId="{6F599703-BD08-4253-9EB4-AB5216F9707E}">
      <dgm:prSet/>
      <dgm:spPr/>
      <dgm:t>
        <a:bodyPr/>
        <a:lstStyle/>
        <a:p>
          <a:r>
            <a:rPr lang="it-IT"/>
            <a:t>Minacce (Threats):  Ritardi nell'implementazione, costi elevati,  difficoltà di integrazione.</a:t>
          </a:r>
          <a:endParaRPr lang="en-US"/>
        </a:p>
      </dgm:t>
    </dgm:pt>
    <dgm:pt modelId="{519BCB22-21A4-49F4-8750-C08529F66F90}" type="parTrans" cxnId="{C158068D-B073-43DD-9CCB-57F539EDE586}">
      <dgm:prSet/>
      <dgm:spPr/>
      <dgm:t>
        <a:bodyPr/>
        <a:lstStyle/>
        <a:p>
          <a:endParaRPr lang="en-US"/>
        </a:p>
      </dgm:t>
    </dgm:pt>
    <dgm:pt modelId="{C04F25C3-8392-4610-8D72-5A26B7F306CD}" type="sibTrans" cxnId="{C158068D-B073-43DD-9CCB-57F539EDE586}">
      <dgm:prSet/>
      <dgm:spPr/>
      <dgm:t>
        <a:bodyPr/>
        <a:lstStyle/>
        <a:p>
          <a:endParaRPr lang="en-US"/>
        </a:p>
      </dgm:t>
    </dgm:pt>
    <dgm:pt modelId="{2591B355-CCFE-437A-8B0D-84C497E2AB09}" type="pres">
      <dgm:prSet presAssocID="{8D546BE3-3BD2-4BB2-BDAB-DE4C3B786D22}" presName="root" presStyleCnt="0">
        <dgm:presLayoutVars>
          <dgm:dir/>
          <dgm:resizeHandles val="exact"/>
        </dgm:presLayoutVars>
      </dgm:prSet>
      <dgm:spPr/>
    </dgm:pt>
    <dgm:pt modelId="{AEAF0860-A0DF-41A6-AA9A-6155F4F760C8}" type="pres">
      <dgm:prSet presAssocID="{19B135C4-F595-4F83-9DB4-1EFF29E1F37F}" presName="compNode" presStyleCnt="0"/>
      <dgm:spPr/>
    </dgm:pt>
    <dgm:pt modelId="{5E4438FC-9AB2-4C0B-A0F4-0EA83BECF07E}" type="pres">
      <dgm:prSet presAssocID="{19B135C4-F595-4F83-9DB4-1EFF29E1F37F}" presName="bgRect" presStyleLbl="bgShp" presStyleIdx="0" presStyleCnt="4"/>
      <dgm:spPr/>
    </dgm:pt>
    <dgm:pt modelId="{76B4DC05-07E0-4EA1-99F5-0C9AD95F8B2A}" type="pres">
      <dgm:prSet presAssocID="{19B135C4-F595-4F83-9DB4-1EFF29E1F37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70F575D6-331C-4EAC-82A2-B4F133202B44}" type="pres">
      <dgm:prSet presAssocID="{19B135C4-F595-4F83-9DB4-1EFF29E1F37F}" presName="spaceRect" presStyleCnt="0"/>
      <dgm:spPr/>
    </dgm:pt>
    <dgm:pt modelId="{62B12116-E120-4CAE-BA38-D0445FDB2E96}" type="pres">
      <dgm:prSet presAssocID="{19B135C4-F595-4F83-9DB4-1EFF29E1F37F}" presName="parTx" presStyleLbl="revTx" presStyleIdx="0" presStyleCnt="4">
        <dgm:presLayoutVars>
          <dgm:chMax val="0"/>
          <dgm:chPref val="0"/>
        </dgm:presLayoutVars>
      </dgm:prSet>
      <dgm:spPr/>
    </dgm:pt>
    <dgm:pt modelId="{53D05E30-6049-4F64-9A73-BD2E378856AA}" type="pres">
      <dgm:prSet presAssocID="{570E7779-EA7F-4248-A65E-E0B49B04721F}" presName="sibTrans" presStyleCnt="0"/>
      <dgm:spPr/>
    </dgm:pt>
    <dgm:pt modelId="{5F90C529-2816-4963-8073-FCDA83511810}" type="pres">
      <dgm:prSet presAssocID="{8A50B9EA-0977-4B26-A7EE-E15AD74F43B5}" presName="compNode" presStyleCnt="0"/>
      <dgm:spPr/>
    </dgm:pt>
    <dgm:pt modelId="{652714BE-03D3-49ED-9A79-15C7D8F0DD96}" type="pres">
      <dgm:prSet presAssocID="{8A50B9EA-0977-4B26-A7EE-E15AD74F43B5}" presName="bgRect" presStyleLbl="bgShp" presStyleIdx="1" presStyleCnt="4"/>
      <dgm:spPr/>
    </dgm:pt>
    <dgm:pt modelId="{9034A6A4-5785-4B3D-AE86-5BFCD16CBF1B}" type="pres">
      <dgm:prSet presAssocID="{8A50B9EA-0977-4B26-A7EE-E15AD74F43B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ttonare"/>
        </a:ext>
      </dgm:extLst>
    </dgm:pt>
    <dgm:pt modelId="{376A6102-D586-42FB-97E8-77685EEE0271}" type="pres">
      <dgm:prSet presAssocID="{8A50B9EA-0977-4B26-A7EE-E15AD74F43B5}" presName="spaceRect" presStyleCnt="0"/>
      <dgm:spPr/>
    </dgm:pt>
    <dgm:pt modelId="{8FE82C3A-C667-4977-99F2-942B136F3A18}" type="pres">
      <dgm:prSet presAssocID="{8A50B9EA-0977-4B26-A7EE-E15AD74F43B5}" presName="parTx" presStyleLbl="revTx" presStyleIdx="1" presStyleCnt="4">
        <dgm:presLayoutVars>
          <dgm:chMax val="0"/>
          <dgm:chPref val="0"/>
        </dgm:presLayoutVars>
      </dgm:prSet>
      <dgm:spPr/>
    </dgm:pt>
    <dgm:pt modelId="{61BB63B8-7A35-4F38-BBE9-D07CCDDD0C0D}" type="pres">
      <dgm:prSet presAssocID="{9623EEDA-8EBB-4D0E-852C-ED0FD78A1D48}" presName="sibTrans" presStyleCnt="0"/>
      <dgm:spPr/>
    </dgm:pt>
    <dgm:pt modelId="{C877332E-01C2-4F9A-8CFC-89CF401696FE}" type="pres">
      <dgm:prSet presAssocID="{65DB4EA1-E42C-44ED-A2AE-4DD75F44262A}" presName="compNode" presStyleCnt="0"/>
      <dgm:spPr/>
    </dgm:pt>
    <dgm:pt modelId="{466C3873-2E01-493D-ABD7-D204CE7304C6}" type="pres">
      <dgm:prSet presAssocID="{65DB4EA1-E42C-44ED-A2AE-4DD75F44262A}" presName="bgRect" presStyleLbl="bgShp" presStyleIdx="2" presStyleCnt="4"/>
      <dgm:spPr/>
    </dgm:pt>
    <dgm:pt modelId="{FDB3BA8C-4506-45FF-8A66-99BFE29BD6E6}" type="pres">
      <dgm:prSet presAssocID="{65DB4EA1-E42C-44ED-A2AE-4DD75F44262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9A3E12D8-C9DE-4C52-807D-85A6E7B99C7C}" type="pres">
      <dgm:prSet presAssocID="{65DB4EA1-E42C-44ED-A2AE-4DD75F44262A}" presName="spaceRect" presStyleCnt="0"/>
      <dgm:spPr/>
    </dgm:pt>
    <dgm:pt modelId="{26844315-88F5-4020-96B6-50A9A66EC0CC}" type="pres">
      <dgm:prSet presAssocID="{65DB4EA1-E42C-44ED-A2AE-4DD75F44262A}" presName="parTx" presStyleLbl="revTx" presStyleIdx="2" presStyleCnt="4">
        <dgm:presLayoutVars>
          <dgm:chMax val="0"/>
          <dgm:chPref val="0"/>
        </dgm:presLayoutVars>
      </dgm:prSet>
      <dgm:spPr/>
    </dgm:pt>
    <dgm:pt modelId="{A5FC499E-8D8E-4FF3-8B86-6C8E813E05CE}" type="pres">
      <dgm:prSet presAssocID="{02DD85DE-9808-4C80-8A0A-E0F16D76DCD7}" presName="sibTrans" presStyleCnt="0"/>
      <dgm:spPr/>
    </dgm:pt>
    <dgm:pt modelId="{61C48EE8-2543-4634-B08E-5A8F150E8244}" type="pres">
      <dgm:prSet presAssocID="{6F599703-BD08-4253-9EB4-AB5216F9707E}" presName="compNode" presStyleCnt="0"/>
      <dgm:spPr/>
    </dgm:pt>
    <dgm:pt modelId="{EFD46721-53EE-4219-874B-051AA98BFE31}" type="pres">
      <dgm:prSet presAssocID="{6F599703-BD08-4253-9EB4-AB5216F9707E}" presName="bgRect" presStyleLbl="bgShp" presStyleIdx="3" presStyleCnt="4"/>
      <dgm:spPr/>
    </dgm:pt>
    <dgm:pt modelId="{C70E612D-0604-4DA7-9CEB-1D194214301B}" type="pres">
      <dgm:prSet presAssocID="{6F599703-BD08-4253-9EB4-AB5216F9707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icolo"/>
        </a:ext>
      </dgm:extLst>
    </dgm:pt>
    <dgm:pt modelId="{6B6FA7AE-D72F-4F5B-A249-0DC558573A25}" type="pres">
      <dgm:prSet presAssocID="{6F599703-BD08-4253-9EB4-AB5216F9707E}" presName="spaceRect" presStyleCnt="0"/>
      <dgm:spPr/>
    </dgm:pt>
    <dgm:pt modelId="{AD3931A8-A67D-4DFB-91D8-36C307941EE9}" type="pres">
      <dgm:prSet presAssocID="{6F599703-BD08-4253-9EB4-AB5216F9707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1F46525-85B8-4BD6-975C-951885277E77}" type="presOf" srcId="{8D546BE3-3BD2-4BB2-BDAB-DE4C3B786D22}" destId="{2591B355-CCFE-437A-8B0D-84C497E2AB09}" srcOrd="0" destOrd="0" presId="urn:microsoft.com/office/officeart/2018/2/layout/IconVerticalSolidList"/>
    <dgm:cxn modelId="{7BB3676F-56A1-4551-942F-A1210B589910}" srcId="{8D546BE3-3BD2-4BB2-BDAB-DE4C3B786D22}" destId="{19B135C4-F595-4F83-9DB4-1EFF29E1F37F}" srcOrd="0" destOrd="0" parTransId="{DEAC7092-F13E-458D-9786-675FDD886736}" sibTransId="{570E7779-EA7F-4248-A65E-E0B49B04721F}"/>
    <dgm:cxn modelId="{C158068D-B073-43DD-9CCB-57F539EDE586}" srcId="{8D546BE3-3BD2-4BB2-BDAB-DE4C3B786D22}" destId="{6F599703-BD08-4253-9EB4-AB5216F9707E}" srcOrd="3" destOrd="0" parTransId="{519BCB22-21A4-49F4-8750-C08529F66F90}" sibTransId="{C04F25C3-8392-4610-8D72-5A26B7F306CD}"/>
    <dgm:cxn modelId="{7E279EAB-C261-4C05-AD44-A647680314FB}" type="presOf" srcId="{19B135C4-F595-4F83-9DB4-1EFF29E1F37F}" destId="{62B12116-E120-4CAE-BA38-D0445FDB2E96}" srcOrd="0" destOrd="0" presId="urn:microsoft.com/office/officeart/2018/2/layout/IconVerticalSolidList"/>
    <dgm:cxn modelId="{6C8F32CE-B6D3-4B94-9897-6AD7B12948CA}" srcId="{8D546BE3-3BD2-4BB2-BDAB-DE4C3B786D22}" destId="{65DB4EA1-E42C-44ED-A2AE-4DD75F44262A}" srcOrd="2" destOrd="0" parTransId="{40CE334B-F716-43FB-8786-D2A34A4CFFBD}" sibTransId="{02DD85DE-9808-4C80-8A0A-E0F16D76DCD7}"/>
    <dgm:cxn modelId="{F37DE1D0-1BBF-49B4-AD54-C24D0EE781BC}" type="presOf" srcId="{6F599703-BD08-4253-9EB4-AB5216F9707E}" destId="{AD3931A8-A67D-4DFB-91D8-36C307941EE9}" srcOrd="0" destOrd="0" presId="urn:microsoft.com/office/officeart/2018/2/layout/IconVerticalSolidList"/>
    <dgm:cxn modelId="{108857D6-1F22-4EC6-A9E3-1828AFD671A8}" type="presOf" srcId="{8A50B9EA-0977-4B26-A7EE-E15AD74F43B5}" destId="{8FE82C3A-C667-4977-99F2-942B136F3A18}" srcOrd="0" destOrd="0" presId="urn:microsoft.com/office/officeart/2018/2/layout/IconVerticalSolidList"/>
    <dgm:cxn modelId="{51CB35F2-A132-4A99-A485-AB4C3B7900E2}" type="presOf" srcId="{65DB4EA1-E42C-44ED-A2AE-4DD75F44262A}" destId="{26844315-88F5-4020-96B6-50A9A66EC0CC}" srcOrd="0" destOrd="0" presId="urn:microsoft.com/office/officeart/2018/2/layout/IconVerticalSolidList"/>
    <dgm:cxn modelId="{35FBDFF5-ECAA-4BDE-8478-82A3F40DD34E}" srcId="{8D546BE3-3BD2-4BB2-BDAB-DE4C3B786D22}" destId="{8A50B9EA-0977-4B26-A7EE-E15AD74F43B5}" srcOrd="1" destOrd="0" parTransId="{A1CAEF13-3314-40F4-9F5C-94D8473EB317}" sibTransId="{9623EEDA-8EBB-4D0E-852C-ED0FD78A1D48}"/>
    <dgm:cxn modelId="{A3DF17C5-08A4-423F-BC5C-9136C6A161A7}" type="presParOf" srcId="{2591B355-CCFE-437A-8B0D-84C497E2AB09}" destId="{AEAF0860-A0DF-41A6-AA9A-6155F4F760C8}" srcOrd="0" destOrd="0" presId="urn:microsoft.com/office/officeart/2018/2/layout/IconVerticalSolidList"/>
    <dgm:cxn modelId="{AD7F95BE-A443-420F-8DB8-621BB3C13762}" type="presParOf" srcId="{AEAF0860-A0DF-41A6-AA9A-6155F4F760C8}" destId="{5E4438FC-9AB2-4C0B-A0F4-0EA83BECF07E}" srcOrd="0" destOrd="0" presId="urn:microsoft.com/office/officeart/2018/2/layout/IconVerticalSolidList"/>
    <dgm:cxn modelId="{66446A29-406E-4DD5-A8ED-9CBE43E5217B}" type="presParOf" srcId="{AEAF0860-A0DF-41A6-AA9A-6155F4F760C8}" destId="{76B4DC05-07E0-4EA1-99F5-0C9AD95F8B2A}" srcOrd="1" destOrd="0" presId="urn:microsoft.com/office/officeart/2018/2/layout/IconVerticalSolidList"/>
    <dgm:cxn modelId="{0C0285E2-1BE3-4E22-8E3A-2DDD3D3F667C}" type="presParOf" srcId="{AEAF0860-A0DF-41A6-AA9A-6155F4F760C8}" destId="{70F575D6-331C-4EAC-82A2-B4F133202B44}" srcOrd="2" destOrd="0" presId="urn:microsoft.com/office/officeart/2018/2/layout/IconVerticalSolidList"/>
    <dgm:cxn modelId="{E6439B45-64C0-4596-B2DA-E57F47EACD74}" type="presParOf" srcId="{AEAF0860-A0DF-41A6-AA9A-6155F4F760C8}" destId="{62B12116-E120-4CAE-BA38-D0445FDB2E96}" srcOrd="3" destOrd="0" presId="urn:microsoft.com/office/officeart/2018/2/layout/IconVerticalSolidList"/>
    <dgm:cxn modelId="{170B0F54-FCCE-468C-B18A-EEBD58E98A9F}" type="presParOf" srcId="{2591B355-CCFE-437A-8B0D-84C497E2AB09}" destId="{53D05E30-6049-4F64-9A73-BD2E378856AA}" srcOrd="1" destOrd="0" presId="urn:microsoft.com/office/officeart/2018/2/layout/IconVerticalSolidList"/>
    <dgm:cxn modelId="{42DBCE76-2ED3-47AC-8108-E432F60D099B}" type="presParOf" srcId="{2591B355-CCFE-437A-8B0D-84C497E2AB09}" destId="{5F90C529-2816-4963-8073-FCDA83511810}" srcOrd="2" destOrd="0" presId="urn:microsoft.com/office/officeart/2018/2/layout/IconVerticalSolidList"/>
    <dgm:cxn modelId="{D8603EB5-8690-4C39-9FD4-8B69B75F5137}" type="presParOf" srcId="{5F90C529-2816-4963-8073-FCDA83511810}" destId="{652714BE-03D3-49ED-9A79-15C7D8F0DD96}" srcOrd="0" destOrd="0" presId="urn:microsoft.com/office/officeart/2018/2/layout/IconVerticalSolidList"/>
    <dgm:cxn modelId="{DA2C4288-4C9B-493C-8765-4F527B828546}" type="presParOf" srcId="{5F90C529-2816-4963-8073-FCDA83511810}" destId="{9034A6A4-5785-4B3D-AE86-5BFCD16CBF1B}" srcOrd="1" destOrd="0" presId="urn:microsoft.com/office/officeart/2018/2/layout/IconVerticalSolidList"/>
    <dgm:cxn modelId="{02595105-B24F-4546-BA90-68BD1A52D65E}" type="presParOf" srcId="{5F90C529-2816-4963-8073-FCDA83511810}" destId="{376A6102-D586-42FB-97E8-77685EEE0271}" srcOrd="2" destOrd="0" presId="urn:microsoft.com/office/officeart/2018/2/layout/IconVerticalSolidList"/>
    <dgm:cxn modelId="{6CDF58AC-EFFA-4258-8C80-22ECF682E394}" type="presParOf" srcId="{5F90C529-2816-4963-8073-FCDA83511810}" destId="{8FE82C3A-C667-4977-99F2-942B136F3A18}" srcOrd="3" destOrd="0" presId="urn:microsoft.com/office/officeart/2018/2/layout/IconVerticalSolidList"/>
    <dgm:cxn modelId="{6416FA88-8871-4C24-AB3E-78E91A36D0EC}" type="presParOf" srcId="{2591B355-CCFE-437A-8B0D-84C497E2AB09}" destId="{61BB63B8-7A35-4F38-BBE9-D07CCDDD0C0D}" srcOrd="3" destOrd="0" presId="urn:microsoft.com/office/officeart/2018/2/layout/IconVerticalSolidList"/>
    <dgm:cxn modelId="{CB96B92F-10C2-4D6D-BF76-C298E1D88248}" type="presParOf" srcId="{2591B355-CCFE-437A-8B0D-84C497E2AB09}" destId="{C877332E-01C2-4F9A-8CFC-89CF401696FE}" srcOrd="4" destOrd="0" presId="urn:microsoft.com/office/officeart/2018/2/layout/IconVerticalSolidList"/>
    <dgm:cxn modelId="{59F45E66-B2C1-4A35-A0AB-607AE3C5D9F9}" type="presParOf" srcId="{C877332E-01C2-4F9A-8CFC-89CF401696FE}" destId="{466C3873-2E01-493D-ABD7-D204CE7304C6}" srcOrd="0" destOrd="0" presId="urn:microsoft.com/office/officeart/2018/2/layout/IconVerticalSolidList"/>
    <dgm:cxn modelId="{D74E2409-DDC1-4811-B7FD-D58B4AA348FD}" type="presParOf" srcId="{C877332E-01C2-4F9A-8CFC-89CF401696FE}" destId="{FDB3BA8C-4506-45FF-8A66-99BFE29BD6E6}" srcOrd="1" destOrd="0" presId="urn:microsoft.com/office/officeart/2018/2/layout/IconVerticalSolidList"/>
    <dgm:cxn modelId="{651493D7-2120-4D15-A487-7BF2621C22B0}" type="presParOf" srcId="{C877332E-01C2-4F9A-8CFC-89CF401696FE}" destId="{9A3E12D8-C9DE-4C52-807D-85A6E7B99C7C}" srcOrd="2" destOrd="0" presId="urn:microsoft.com/office/officeart/2018/2/layout/IconVerticalSolidList"/>
    <dgm:cxn modelId="{59C9C068-3BF3-4016-8EB7-C490C9F40003}" type="presParOf" srcId="{C877332E-01C2-4F9A-8CFC-89CF401696FE}" destId="{26844315-88F5-4020-96B6-50A9A66EC0CC}" srcOrd="3" destOrd="0" presId="urn:microsoft.com/office/officeart/2018/2/layout/IconVerticalSolidList"/>
    <dgm:cxn modelId="{B382D85C-1522-4507-93B2-D9B33939C9A6}" type="presParOf" srcId="{2591B355-CCFE-437A-8B0D-84C497E2AB09}" destId="{A5FC499E-8D8E-4FF3-8B86-6C8E813E05CE}" srcOrd="5" destOrd="0" presId="urn:microsoft.com/office/officeart/2018/2/layout/IconVerticalSolidList"/>
    <dgm:cxn modelId="{9241DF81-DDFD-43A3-A5CD-A630055061D7}" type="presParOf" srcId="{2591B355-CCFE-437A-8B0D-84C497E2AB09}" destId="{61C48EE8-2543-4634-B08E-5A8F150E8244}" srcOrd="6" destOrd="0" presId="urn:microsoft.com/office/officeart/2018/2/layout/IconVerticalSolidList"/>
    <dgm:cxn modelId="{5A4A7A0C-67F4-4F83-B84F-9A71A66CC258}" type="presParOf" srcId="{61C48EE8-2543-4634-B08E-5A8F150E8244}" destId="{EFD46721-53EE-4219-874B-051AA98BFE31}" srcOrd="0" destOrd="0" presId="urn:microsoft.com/office/officeart/2018/2/layout/IconVerticalSolidList"/>
    <dgm:cxn modelId="{B2385E27-3C54-42F6-8139-65A0C0A4DA4B}" type="presParOf" srcId="{61C48EE8-2543-4634-B08E-5A8F150E8244}" destId="{C70E612D-0604-4DA7-9CEB-1D194214301B}" srcOrd="1" destOrd="0" presId="urn:microsoft.com/office/officeart/2018/2/layout/IconVerticalSolidList"/>
    <dgm:cxn modelId="{8B34A98A-AB55-45A3-AF52-2C82ACFFEC74}" type="presParOf" srcId="{61C48EE8-2543-4634-B08E-5A8F150E8244}" destId="{6B6FA7AE-D72F-4F5B-A249-0DC558573A25}" srcOrd="2" destOrd="0" presId="urn:microsoft.com/office/officeart/2018/2/layout/IconVerticalSolidList"/>
    <dgm:cxn modelId="{3C8F0619-1E01-43C2-8025-01C7417D148F}" type="presParOf" srcId="{61C48EE8-2543-4634-B08E-5A8F150E8244}" destId="{AD3931A8-A67D-4DFB-91D8-36C307941E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70CD86-5FC7-472C-9FDA-F943DE86C91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3D3CDF7-A19E-4143-8E4B-84A539B252C9}">
      <dgm:prSet/>
      <dgm:spPr/>
      <dgm:t>
        <a:bodyPr/>
        <a:lstStyle/>
        <a:p>
          <a:r>
            <a:rPr lang="it-IT" dirty="0"/>
            <a:t>Partecipare attivamente al processo di riforma e collaborare per la sua implementazione.  Risorse utili (</a:t>
          </a:r>
          <a:r>
            <a:rPr lang="it-IT" dirty="0">
              <a:hlinkClick xmlns:r="http://schemas.openxmlformats.org/officeDocument/2006/relationships" r:id="rId1"/>
            </a:rPr>
            <a:t>https://accrual.rgs.mef.gov.it/</a:t>
          </a:r>
          <a:r>
            <a:rPr lang="it-IT" dirty="0"/>
            <a:t> , </a:t>
          </a:r>
          <a:r>
            <a:rPr lang="it-IT" dirty="0" err="1"/>
            <a:t>Arconet</a:t>
          </a:r>
          <a:r>
            <a:rPr lang="it-IT" dirty="0"/>
            <a:t>, IFEL e Anci).</a:t>
          </a:r>
          <a:endParaRPr lang="en-US" dirty="0"/>
        </a:p>
      </dgm:t>
    </dgm:pt>
    <dgm:pt modelId="{29E7D6C6-DD63-4988-830E-6093DD3A9760}" type="parTrans" cxnId="{222BF92E-CA0D-43FD-B044-95A223A655F3}">
      <dgm:prSet/>
      <dgm:spPr/>
      <dgm:t>
        <a:bodyPr/>
        <a:lstStyle/>
        <a:p>
          <a:endParaRPr lang="en-US"/>
        </a:p>
      </dgm:t>
    </dgm:pt>
    <dgm:pt modelId="{5250BAE2-7521-47EB-ADB9-253801FC5C6D}" type="sibTrans" cxnId="{222BF92E-CA0D-43FD-B044-95A223A655F3}">
      <dgm:prSet/>
      <dgm:spPr/>
      <dgm:t>
        <a:bodyPr/>
        <a:lstStyle/>
        <a:p>
          <a:endParaRPr lang="en-US"/>
        </a:p>
      </dgm:t>
    </dgm:pt>
    <dgm:pt modelId="{92C4BB9F-1111-40FD-9E3E-C24738A6696A}">
      <dgm:prSet/>
      <dgm:spPr/>
      <dgm:t>
        <a:bodyPr/>
        <a:lstStyle/>
        <a:p>
          <a:r>
            <a:rPr lang="it-IT" b="1" dirty="0"/>
            <a:t>"Aiutateci ad aiutarvi!"</a:t>
          </a:r>
          <a:endParaRPr lang="en-US" b="1" dirty="0"/>
        </a:p>
      </dgm:t>
    </dgm:pt>
    <dgm:pt modelId="{F58051A3-CB48-4136-A0F7-8D0DCBA745A0}" type="parTrans" cxnId="{4E550AF3-A321-43BD-9897-F0B1CAAB084B}">
      <dgm:prSet/>
      <dgm:spPr/>
      <dgm:t>
        <a:bodyPr/>
        <a:lstStyle/>
        <a:p>
          <a:endParaRPr lang="en-US"/>
        </a:p>
      </dgm:t>
    </dgm:pt>
    <dgm:pt modelId="{F7B2B3F1-4715-4C8D-B1E7-0945DFA35994}" type="sibTrans" cxnId="{4E550AF3-A321-43BD-9897-F0B1CAAB084B}">
      <dgm:prSet/>
      <dgm:spPr/>
      <dgm:t>
        <a:bodyPr/>
        <a:lstStyle/>
        <a:p>
          <a:endParaRPr lang="en-US"/>
        </a:p>
      </dgm:t>
    </dgm:pt>
    <dgm:pt modelId="{7B229F84-8A71-469C-B1B3-7708C8780AC1}" type="pres">
      <dgm:prSet presAssocID="{D070CD86-5FC7-472C-9FDA-F943DE86C914}" presName="root" presStyleCnt="0">
        <dgm:presLayoutVars>
          <dgm:dir/>
          <dgm:resizeHandles val="exact"/>
        </dgm:presLayoutVars>
      </dgm:prSet>
      <dgm:spPr/>
    </dgm:pt>
    <dgm:pt modelId="{9BEC4185-DAEA-48B3-A1DF-C37623FA653C}" type="pres">
      <dgm:prSet presAssocID="{A3D3CDF7-A19E-4143-8E4B-84A539B252C9}" presName="compNode" presStyleCnt="0"/>
      <dgm:spPr/>
    </dgm:pt>
    <dgm:pt modelId="{6D5D5CD1-889A-43D6-AC78-B7D98B09A15B}" type="pres">
      <dgm:prSet presAssocID="{A3D3CDF7-A19E-4143-8E4B-84A539B252C9}" presName="bgRect" presStyleLbl="bgShp" presStyleIdx="0" presStyleCnt="2"/>
      <dgm:spPr/>
    </dgm:pt>
    <dgm:pt modelId="{97BE5AAD-93E4-4664-88EC-0EDC90AAF96D}" type="pres">
      <dgm:prSet presAssocID="{A3D3CDF7-A19E-4143-8E4B-84A539B252C9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tta di mano"/>
        </a:ext>
      </dgm:extLst>
    </dgm:pt>
    <dgm:pt modelId="{E25B390E-B930-4B4E-9C72-4D66F4E303DA}" type="pres">
      <dgm:prSet presAssocID="{A3D3CDF7-A19E-4143-8E4B-84A539B252C9}" presName="spaceRect" presStyleCnt="0"/>
      <dgm:spPr/>
    </dgm:pt>
    <dgm:pt modelId="{5FE86425-67A4-4009-879E-36EAF0862AF0}" type="pres">
      <dgm:prSet presAssocID="{A3D3CDF7-A19E-4143-8E4B-84A539B252C9}" presName="parTx" presStyleLbl="revTx" presStyleIdx="0" presStyleCnt="2">
        <dgm:presLayoutVars>
          <dgm:chMax val="0"/>
          <dgm:chPref val="0"/>
        </dgm:presLayoutVars>
      </dgm:prSet>
      <dgm:spPr/>
    </dgm:pt>
    <dgm:pt modelId="{E9CAE544-DD65-4E36-BBCE-CCA62B679397}" type="pres">
      <dgm:prSet presAssocID="{5250BAE2-7521-47EB-ADB9-253801FC5C6D}" presName="sibTrans" presStyleCnt="0"/>
      <dgm:spPr/>
    </dgm:pt>
    <dgm:pt modelId="{E194047C-B704-4F23-A519-3C5882FC3AF9}" type="pres">
      <dgm:prSet presAssocID="{92C4BB9F-1111-40FD-9E3E-C24738A6696A}" presName="compNode" presStyleCnt="0"/>
      <dgm:spPr/>
    </dgm:pt>
    <dgm:pt modelId="{BAC36684-D380-4DC5-B167-89F683A5619C}" type="pres">
      <dgm:prSet presAssocID="{92C4BB9F-1111-40FD-9E3E-C24738A6696A}" presName="bgRect" presStyleLbl="bgShp" presStyleIdx="1" presStyleCnt="2"/>
      <dgm:spPr/>
    </dgm:pt>
    <dgm:pt modelId="{572FA1E3-FB58-4462-87B8-FD0F5936C134}" type="pres">
      <dgm:prSet presAssocID="{92C4BB9F-1111-40FD-9E3E-C24738A6696A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ttotitoli"/>
        </a:ext>
      </dgm:extLst>
    </dgm:pt>
    <dgm:pt modelId="{DC1EBA51-1670-4F3B-99BC-8A918B99E300}" type="pres">
      <dgm:prSet presAssocID="{92C4BB9F-1111-40FD-9E3E-C24738A6696A}" presName="spaceRect" presStyleCnt="0"/>
      <dgm:spPr/>
    </dgm:pt>
    <dgm:pt modelId="{BE98E543-4EC8-4577-899C-483CB7093EFE}" type="pres">
      <dgm:prSet presAssocID="{92C4BB9F-1111-40FD-9E3E-C24738A6696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22BF92E-CA0D-43FD-B044-95A223A655F3}" srcId="{D070CD86-5FC7-472C-9FDA-F943DE86C914}" destId="{A3D3CDF7-A19E-4143-8E4B-84A539B252C9}" srcOrd="0" destOrd="0" parTransId="{29E7D6C6-DD63-4988-830E-6093DD3A9760}" sibTransId="{5250BAE2-7521-47EB-ADB9-253801FC5C6D}"/>
    <dgm:cxn modelId="{9A611B52-8000-45FD-80B4-014DB0DA14A2}" type="presOf" srcId="{A3D3CDF7-A19E-4143-8E4B-84A539B252C9}" destId="{5FE86425-67A4-4009-879E-36EAF0862AF0}" srcOrd="0" destOrd="0" presId="urn:microsoft.com/office/officeart/2018/2/layout/IconVerticalSolidList"/>
    <dgm:cxn modelId="{E3BB9DD0-AA70-4A82-A56B-13906BE1482F}" type="presOf" srcId="{D070CD86-5FC7-472C-9FDA-F943DE86C914}" destId="{7B229F84-8A71-469C-B1B3-7708C8780AC1}" srcOrd="0" destOrd="0" presId="urn:microsoft.com/office/officeart/2018/2/layout/IconVerticalSolidList"/>
    <dgm:cxn modelId="{4E550AF3-A321-43BD-9897-F0B1CAAB084B}" srcId="{D070CD86-5FC7-472C-9FDA-F943DE86C914}" destId="{92C4BB9F-1111-40FD-9E3E-C24738A6696A}" srcOrd="1" destOrd="0" parTransId="{F58051A3-CB48-4136-A0F7-8D0DCBA745A0}" sibTransId="{F7B2B3F1-4715-4C8D-B1E7-0945DFA35994}"/>
    <dgm:cxn modelId="{ACC3DFFA-6C79-4F99-84A0-70797E97700F}" type="presOf" srcId="{92C4BB9F-1111-40FD-9E3E-C24738A6696A}" destId="{BE98E543-4EC8-4577-899C-483CB7093EFE}" srcOrd="0" destOrd="0" presId="urn:microsoft.com/office/officeart/2018/2/layout/IconVerticalSolidList"/>
    <dgm:cxn modelId="{EA95C248-38D2-495D-BBB2-C99D5C30AC37}" type="presParOf" srcId="{7B229F84-8A71-469C-B1B3-7708C8780AC1}" destId="{9BEC4185-DAEA-48B3-A1DF-C37623FA653C}" srcOrd="0" destOrd="0" presId="urn:microsoft.com/office/officeart/2018/2/layout/IconVerticalSolidList"/>
    <dgm:cxn modelId="{F7BA4E1B-E3F4-4D06-B7B6-046BFCB0337B}" type="presParOf" srcId="{9BEC4185-DAEA-48B3-A1DF-C37623FA653C}" destId="{6D5D5CD1-889A-43D6-AC78-B7D98B09A15B}" srcOrd="0" destOrd="0" presId="urn:microsoft.com/office/officeart/2018/2/layout/IconVerticalSolidList"/>
    <dgm:cxn modelId="{C5E6751C-921A-429C-B4DE-14B8CED24717}" type="presParOf" srcId="{9BEC4185-DAEA-48B3-A1DF-C37623FA653C}" destId="{97BE5AAD-93E4-4664-88EC-0EDC90AAF96D}" srcOrd="1" destOrd="0" presId="urn:microsoft.com/office/officeart/2018/2/layout/IconVerticalSolidList"/>
    <dgm:cxn modelId="{4E7C98FF-D5B0-4591-8B2D-191A943B3591}" type="presParOf" srcId="{9BEC4185-DAEA-48B3-A1DF-C37623FA653C}" destId="{E25B390E-B930-4B4E-9C72-4D66F4E303DA}" srcOrd="2" destOrd="0" presId="urn:microsoft.com/office/officeart/2018/2/layout/IconVerticalSolidList"/>
    <dgm:cxn modelId="{DE91915B-5CD9-4C99-B0DC-F1CFACC723B3}" type="presParOf" srcId="{9BEC4185-DAEA-48B3-A1DF-C37623FA653C}" destId="{5FE86425-67A4-4009-879E-36EAF0862AF0}" srcOrd="3" destOrd="0" presId="urn:microsoft.com/office/officeart/2018/2/layout/IconVerticalSolidList"/>
    <dgm:cxn modelId="{D32CE0BA-50EF-4742-8791-42C0111926B4}" type="presParOf" srcId="{7B229F84-8A71-469C-B1B3-7708C8780AC1}" destId="{E9CAE544-DD65-4E36-BBCE-CCA62B679397}" srcOrd="1" destOrd="0" presId="urn:microsoft.com/office/officeart/2018/2/layout/IconVerticalSolidList"/>
    <dgm:cxn modelId="{1BC9430C-D355-4DE7-82B0-0DBB37376B93}" type="presParOf" srcId="{7B229F84-8A71-469C-B1B3-7708C8780AC1}" destId="{E194047C-B704-4F23-A519-3C5882FC3AF9}" srcOrd="2" destOrd="0" presId="urn:microsoft.com/office/officeart/2018/2/layout/IconVerticalSolidList"/>
    <dgm:cxn modelId="{AAA5FDD9-324D-49C0-BD6F-0182E14FA5F3}" type="presParOf" srcId="{E194047C-B704-4F23-A519-3C5882FC3AF9}" destId="{BAC36684-D380-4DC5-B167-89F683A5619C}" srcOrd="0" destOrd="0" presId="urn:microsoft.com/office/officeart/2018/2/layout/IconVerticalSolidList"/>
    <dgm:cxn modelId="{83AC4F8C-EDA5-4BD0-8058-BA5D4E5BAFE9}" type="presParOf" srcId="{E194047C-B704-4F23-A519-3C5882FC3AF9}" destId="{572FA1E3-FB58-4462-87B8-FD0F5936C134}" srcOrd="1" destOrd="0" presId="urn:microsoft.com/office/officeart/2018/2/layout/IconVerticalSolidList"/>
    <dgm:cxn modelId="{E38D6AD6-4E84-4D2C-AC1E-2CA1C0737392}" type="presParOf" srcId="{E194047C-B704-4F23-A519-3C5882FC3AF9}" destId="{DC1EBA51-1670-4F3B-99BC-8A918B99E300}" srcOrd="2" destOrd="0" presId="urn:microsoft.com/office/officeart/2018/2/layout/IconVerticalSolidList"/>
    <dgm:cxn modelId="{B2CECF88-24DB-4A0D-A647-1E03AB3064D8}" type="presParOf" srcId="{E194047C-B704-4F23-A519-3C5882FC3AF9}" destId="{BE98E543-4EC8-4577-899C-483CB7093EF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66A8E-5871-1147-8202-B171419F87CB}">
      <dsp:nvSpPr>
        <dsp:cNvPr id="0" name=""/>
        <dsp:cNvSpPr/>
      </dsp:nvSpPr>
      <dsp:spPr>
        <a:xfrm>
          <a:off x="0" y="15641"/>
          <a:ext cx="7060095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Possibili criticità nelle interpretazioni/stime</a:t>
          </a:r>
          <a:endParaRPr lang="en-US" sz="3300" kern="1200" dirty="0"/>
        </a:p>
      </dsp:txBody>
      <dsp:txXfrm>
        <a:off x="64083" y="79724"/>
        <a:ext cx="6931929" cy="1184574"/>
      </dsp:txXfrm>
    </dsp:sp>
    <dsp:sp modelId="{E14B4C52-CB73-F340-B7C4-63C8D6E8D371}">
      <dsp:nvSpPr>
        <dsp:cNvPr id="0" name=""/>
        <dsp:cNvSpPr/>
      </dsp:nvSpPr>
      <dsp:spPr>
        <a:xfrm>
          <a:off x="0" y="1423421"/>
          <a:ext cx="7060095" cy="1312740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Aumento del carico di lavoro per il personale </a:t>
          </a:r>
          <a:endParaRPr lang="en-US" sz="3300" kern="1200" dirty="0"/>
        </a:p>
      </dsp:txBody>
      <dsp:txXfrm>
        <a:off x="64083" y="1487504"/>
        <a:ext cx="6931929" cy="1184574"/>
      </dsp:txXfrm>
    </dsp:sp>
    <dsp:sp modelId="{6CB8A48A-62D3-CA48-AE5F-683F2634E8FF}">
      <dsp:nvSpPr>
        <dsp:cNvPr id="0" name=""/>
        <dsp:cNvSpPr/>
      </dsp:nvSpPr>
      <dsp:spPr>
        <a:xfrm>
          <a:off x="0" y="2831201"/>
          <a:ext cx="7060095" cy="1312740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Rischio di errori e incongruenze</a:t>
          </a:r>
          <a:endParaRPr lang="en-US" sz="3300" kern="1200"/>
        </a:p>
      </dsp:txBody>
      <dsp:txXfrm>
        <a:off x="64083" y="2895284"/>
        <a:ext cx="6931929" cy="1184574"/>
      </dsp:txXfrm>
    </dsp:sp>
    <dsp:sp modelId="{6A4CF318-BF57-0244-A874-3FFEB6A3A4B8}">
      <dsp:nvSpPr>
        <dsp:cNvPr id="0" name=""/>
        <dsp:cNvSpPr/>
      </dsp:nvSpPr>
      <dsp:spPr>
        <a:xfrm>
          <a:off x="0" y="4238981"/>
          <a:ext cx="7060095" cy="131274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Difficoltà nelle verifiche di correlazione</a:t>
          </a:r>
          <a:endParaRPr lang="en-US" sz="3300" kern="1200"/>
        </a:p>
      </dsp:txBody>
      <dsp:txXfrm>
        <a:off x="64083" y="4303064"/>
        <a:ext cx="6931929" cy="11845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438FC-9AB2-4C0B-A0F4-0EA83BECF07E}">
      <dsp:nvSpPr>
        <dsp:cNvPr id="0" name=""/>
        <dsp:cNvSpPr/>
      </dsp:nvSpPr>
      <dsp:spPr>
        <a:xfrm>
          <a:off x="0" y="2310"/>
          <a:ext cx="7060095" cy="11711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B4DC05-07E0-4EA1-99F5-0C9AD95F8B2A}">
      <dsp:nvSpPr>
        <dsp:cNvPr id="0" name=""/>
        <dsp:cNvSpPr/>
      </dsp:nvSpPr>
      <dsp:spPr>
        <a:xfrm>
          <a:off x="354258" y="265808"/>
          <a:ext cx="644106" cy="644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B12116-E120-4CAE-BA38-D0445FDB2E96}">
      <dsp:nvSpPr>
        <dsp:cNvPr id="0" name=""/>
        <dsp:cNvSpPr/>
      </dsp:nvSpPr>
      <dsp:spPr>
        <a:xfrm>
          <a:off x="1352624" y="2310"/>
          <a:ext cx="5707470" cy="117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942" tIns="123942" rIns="123942" bIns="12394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Punti di forza (</a:t>
          </a:r>
          <a:r>
            <a:rPr lang="it-IT" sz="2000" kern="1200" dirty="0" err="1"/>
            <a:t>Strengths</a:t>
          </a:r>
          <a:r>
            <a:rPr lang="it-IT" sz="2000" kern="1200" dirty="0"/>
            <a:t>): Sistema informativo esistente (già ERP), portale della Formazione, supporto della Regione.</a:t>
          </a:r>
          <a:endParaRPr lang="en-US" sz="2000" kern="1200" dirty="0"/>
        </a:p>
      </dsp:txBody>
      <dsp:txXfrm>
        <a:off x="1352624" y="2310"/>
        <a:ext cx="5707470" cy="1171103"/>
      </dsp:txXfrm>
    </dsp:sp>
    <dsp:sp modelId="{652714BE-03D3-49ED-9A79-15C7D8F0DD96}">
      <dsp:nvSpPr>
        <dsp:cNvPr id="0" name=""/>
        <dsp:cNvSpPr/>
      </dsp:nvSpPr>
      <dsp:spPr>
        <a:xfrm>
          <a:off x="0" y="1466190"/>
          <a:ext cx="7060095" cy="11711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34A6A4-5785-4B3D-AE86-5BFCD16CBF1B}">
      <dsp:nvSpPr>
        <dsp:cNvPr id="0" name=""/>
        <dsp:cNvSpPr/>
      </dsp:nvSpPr>
      <dsp:spPr>
        <a:xfrm>
          <a:off x="354258" y="1729688"/>
          <a:ext cx="644106" cy="644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82C3A-C667-4977-99F2-942B136F3A18}">
      <dsp:nvSpPr>
        <dsp:cNvPr id="0" name=""/>
        <dsp:cNvSpPr/>
      </dsp:nvSpPr>
      <dsp:spPr>
        <a:xfrm>
          <a:off x="1352624" y="1466190"/>
          <a:ext cx="5707470" cy="117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942" tIns="123942" rIns="123942" bIns="12394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Punti di debolezza (Weaknesses):  Resistenza al cambiamento, gap di competenze specifiche, complessità del sistema ACCRUAL.</a:t>
          </a:r>
          <a:endParaRPr lang="en-US" sz="2000" kern="1200"/>
        </a:p>
      </dsp:txBody>
      <dsp:txXfrm>
        <a:off x="1352624" y="1466190"/>
        <a:ext cx="5707470" cy="1171103"/>
      </dsp:txXfrm>
    </dsp:sp>
    <dsp:sp modelId="{466C3873-2E01-493D-ABD7-D204CE7304C6}">
      <dsp:nvSpPr>
        <dsp:cNvPr id="0" name=""/>
        <dsp:cNvSpPr/>
      </dsp:nvSpPr>
      <dsp:spPr>
        <a:xfrm>
          <a:off x="0" y="2930069"/>
          <a:ext cx="7060095" cy="11711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B3BA8C-4506-45FF-8A66-99BFE29BD6E6}">
      <dsp:nvSpPr>
        <dsp:cNvPr id="0" name=""/>
        <dsp:cNvSpPr/>
      </dsp:nvSpPr>
      <dsp:spPr>
        <a:xfrm>
          <a:off x="354258" y="3193567"/>
          <a:ext cx="644106" cy="644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44315-88F5-4020-96B6-50A9A66EC0CC}">
      <dsp:nvSpPr>
        <dsp:cNvPr id="0" name=""/>
        <dsp:cNvSpPr/>
      </dsp:nvSpPr>
      <dsp:spPr>
        <a:xfrm>
          <a:off x="1352624" y="2930069"/>
          <a:ext cx="5707470" cy="117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942" tIns="123942" rIns="123942" bIns="12394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Opportunità (</a:t>
          </a:r>
          <a:r>
            <a:rPr lang="it-IT" sz="2000" kern="1200" dirty="0" err="1"/>
            <a:t>Opportunities</a:t>
          </a:r>
          <a:r>
            <a:rPr lang="it-IT" sz="2000" kern="1200" dirty="0"/>
            <a:t>):  Miglioramento della trasparenza, efficienza dei processi, contabilità analitica,  supporto alle decisioni.</a:t>
          </a:r>
          <a:endParaRPr lang="en-US" sz="2000" kern="1200" dirty="0"/>
        </a:p>
      </dsp:txBody>
      <dsp:txXfrm>
        <a:off x="1352624" y="2930069"/>
        <a:ext cx="5707470" cy="1171103"/>
      </dsp:txXfrm>
    </dsp:sp>
    <dsp:sp modelId="{EFD46721-53EE-4219-874B-051AA98BFE31}">
      <dsp:nvSpPr>
        <dsp:cNvPr id="0" name=""/>
        <dsp:cNvSpPr/>
      </dsp:nvSpPr>
      <dsp:spPr>
        <a:xfrm>
          <a:off x="0" y="4393948"/>
          <a:ext cx="7060095" cy="11711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E612D-0604-4DA7-9CEB-1D194214301B}">
      <dsp:nvSpPr>
        <dsp:cNvPr id="0" name=""/>
        <dsp:cNvSpPr/>
      </dsp:nvSpPr>
      <dsp:spPr>
        <a:xfrm>
          <a:off x="354258" y="4657447"/>
          <a:ext cx="644106" cy="6441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931A8-A67D-4DFB-91D8-36C307941EE9}">
      <dsp:nvSpPr>
        <dsp:cNvPr id="0" name=""/>
        <dsp:cNvSpPr/>
      </dsp:nvSpPr>
      <dsp:spPr>
        <a:xfrm>
          <a:off x="1352624" y="4393948"/>
          <a:ext cx="5707470" cy="117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942" tIns="123942" rIns="123942" bIns="12394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Minacce (Threats):  Ritardi nell'implementazione, costi elevati,  difficoltà di integrazione.</a:t>
          </a:r>
          <a:endParaRPr lang="en-US" sz="2000" kern="1200"/>
        </a:p>
      </dsp:txBody>
      <dsp:txXfrm>
        <a:off x="1352624" y="4393948"/>
        <a:ext cx="5707470" cy="11711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5D5CD1-889A-43D6-AC78-B7D98B09A15B}">
      <dsp:nvSpPr>
        <dsp:cNvPr id="0" name=""/>
        <dsp:cNvSpPr/>
      </dsp:nvSpPr>
      <dsp:spPr>
        <a:xfrm>
          <a:off x="0" y="709930"/>
          <a:ext cx="7060095" cy="13106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E5AAD-93E4-4664-88EC-0EDC90AAF96D}">
      <dsp:nvSpPr>
        <dsp:cNvPr id="0" name=""/>
        <dsp:cNvSpPr/>
      </dsp:nvSpPr>
      <dsp:spPr>
        <a:xfrm>
          <a:off x="396468" y="1004824"/>
          <a:ext cx="720852" cy="7208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86425-67A4-4009-879E-36EAF0862AF0}">
      <dsp:nvSpPr>
        <dsp:cNvPr id="0" name=""/>
        <dsp:cNvSpPr/>
      </dsp:nvSpPr>
      <dsp:spPr>
        <a:xfrm>
          <a:off x="1513789" y="709930"/>
          <a:ext cx="5546305" cy="1310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709" tIns="138709" rIns="138709" bIns="13870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Partecipare attivamente al processo di riforma e collaborare per la sua implementazione.  Risorse utili (</a:t>
          </a:r>
          <a:r>
            <a:rPr lang="it-IT" sz="1800" kern="1200" dirty="0">
              <a:hlinkClick xmlns:r="http://schemas.openxmlformats.org/officeDocument/2006/relationships" r:id="rId3"/>
            </a:rPr>
            <a:t>https://accrual.rgs.mef.gov.it/</a:t>
          </a:r>
          <a:r>
            <a:rPr lang="it-IT" sz="1800" kern="1200" dirty="0"/>
            <a:t> , </a:t>
          </a:r>
          <a:r>
            <a:rPr lang="it-IT" sz="1800" kern="1200" dirty="0" err="1"/>
            <a:t>Arconet</a:t>
          </a:r>
          <a:r>
            <a:rPr lang="it-IT" sz="1800" kern="1200" dirty="0"/>
            <a:t>, IFEL e Anci).</a:t>
          </a:r>
          <a:endParaRPr lang="en-US" sz="1800" kern="1200" dirty="0"/>
        </a:p>
      </dsp:txBody>
      <dsp:txXfrm>
        <a:off x="1513789" y="709930"/>
        <a:ext cx="5546305" cy="1310640"/>
      </dsp:txXfrm>
    </dsp:sp>
    <dsp:sp modelId="{BAC36684-D380-4DC5-B167-89F683A5619C}">
      <dsp:nvSpPr>
        <dsp:cNvPr id="0" name=""/>
        <dsp:cNvSpPr/>
      </dsp:nvSpPr>
      <dsp:spPr>
        <a:xfrm>
          <a:off x="0" y="2348230"/>
          <a:ext cx="7060095" cy="13106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FA1E3-FB58-4462-87B8-FD0F5936C134}">
      <dsp:nvSpPr>
        <dsp:cNvPr id="0" name=""/>
        <dsp:cNvSpPr/>
      </dsp:nvSpPr>
      <dsp:spPr>
        <a:xfrm>
          <a:off x="396468" y="2643124"/>
          <a:ext cx="720852" cy="72085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8E543-4EC8-4577-899C-483CB7093EFE}">
      <dsp:nvSpPr>
        <dsp:cNvPr id="0" name=""/>
        <dsp:cNvSpPr/>
      </dsp:nvSpPr>
      <dsp:spPr>
        <a:xfrm>
          <a:off x="1513789" y="2348230"/>
          <a:ext cx="5546305" cy="1310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709" tIns="138709" rIns="138709" bIns="13870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"Aiutateci ad aiutarvi!"</a:t>
          </a:r>
          <a:endParaRPr lang="en-US" sz="1800" b="1" kern="1200" dirty="0"/>
        </a:p>
      </dsp:txBody>
      <dsp:txXfrm>
        <a:off x="1513789" y="2348230"/>
        <a:ext cx="5546305" cy="1310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F160546-303F-EE81-ACE3-7CBC2D9A85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9351FB5-AC90-1827-F02C-AE901D041C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8CED-D719-2C47-AFA7-4DAFFB1670F9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FD48F1-2EAB-52AE-F393-1D7BB0F04C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E15BFB0-7F2D-27EC-E7A7-E9C99D2A5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8701A-83D4-204E-970D-91E4C3960D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5055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0386A-9A5B-0943-8BED-CAD821F8CA66}" type="datetimeFigureOut">
              <a:rPr lang="it-IT" smtClean="0"/>
              <a:t>02/04/25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65427-151E-634B-B6AC-83957BBF7E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3690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989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321A3-A00E-47B4-0B52-778D99766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1028DEA-7650-88E0-B4C1-9CCCA5CA7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0C19718-4F15-3A05-0DE2-FD8894A59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E7E7382-2885-45DE-2327-BBB214C4F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2424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921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495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5241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95EB5-C282-8114-CE5C-2D43210B5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CF7B974-E2EB-4955-C6C0-316E71685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2031CE1-C53C-031A-4B38-462C14322C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A60E7D-C2FF-AE24-44D2-798E65E95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686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E87FC-37C4-5AA1-AEC7-7C858442C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712CC89-1F72-05AB-B3EA-E35FC7CF4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18E75C5-E72F-ED5C-4582-BAA65B327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C4F092D-620B-1A88-CCFB-F9813502B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264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66448-B2B6-B598-C3DC-2B05046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CC4D588-F5CD-C423-0A57-447ABF585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F47E7C2-8429-81ED-FABA-93565824AD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C59EB6-4164-07A3-975A-EF4759F0F9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3829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732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65427-151E-634B-B6AC-83957BBF7E4F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24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2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1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4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27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15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2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9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7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/>
          <a:lstStyle/>
          <a:p>
            <a:fld id="{28844951-7827-47D4-8276-7DDE1FA7D8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454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La riforma ACCRUAL - Francesco Ferrante</a:t>
            </a:r>
          </a:p>
        </p:txBody>
      </p:sp>
      <p:pic>
        <p:nvPicPr>
          <p:cNvPr id="10" name="Immagine 9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20AACFA4-4971-26CD-E33A-2FE7AADF6E7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12000"/>
          </a:blip>
          <a:stretch>
            <a:fillRect/>
          </a:stretch>
        </p:blipFill>
        <p:spPr>
          <a:xfrm>
            <a:off x="9381510" y="665770"/>
            <a:ext cx="1972290" cy="83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3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8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0E5434-6A02-818B-2C6B-DED557FE2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396" y="1452656"/>
            <a:ext cx="6858000" cy="2387600"/>
          </a:xfrm>
        </p:spPr>
        <p:txBody>
          <a:bodyPr>
            <a:noAutofit/>
          </a:bodyPr>
          <a:lstStyle/>
          <a:p>
            <a:r>
              <a:rPr lang="it-IT" sz="40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La Riforma ACCRUAL</a:t>
            </a:r>
            <a:br>
              <a:rPr lang="it-IT" sz="40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</a:br>
            <a:br>
              <a:rPr lang="it-IT" sz="28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</a:br>
            <a:r>
              <a:rPr lang="it-IT" sz="2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Aspetti normativo-contabili e applicazioni al sistema</a:t>
            </a:r>
            <a:br>
              <a:rPr lang="it-IT" sz="2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</a:br>
            <a:r>
              <a:rPr lang="it-IT" sz="2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contabile degli enti pubblici territoriali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0CDC25-8E6F-3EDA-9CDE-5CD360F70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258" y="4227822"/>
            <a:ext cx="6378276" cy="463332"/>
          </a:xfrm>
        </p:spPr>
        <p:txBody>
          <a:bodyPr>
            <a:normAutofit fontScale="92500"/>
          </a:bodyPr>
          <a:lstStyle/>
          <a:p>
            <a:pPr algn="l"/>
            <a:r>
              <a:rPr lang="it-IT" sz="2200" b="1" dirty="0">
                <a:solidFill>
                  <a:schemeClr val="tx2">
                    <a:alpha val="60000"/>
                  </a:schemeClr>
                </a:solidFill>
              </a:rPr>
              <a:t>Approccio informatico al nuovo sistema ACCRUAL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2DDEB98-F4CF-5C6D-9124-00824FA9EBF5}"/>
              </a:ext>
            </a:extLst>
          </p:cNvPr>
          <p:cNvSpPr txBox="1"/>
          <p:nvPr/>
        </p:nvSpPr>
        <p:spPr>
          <a:xfrm>
            <a:off x="593124" y="6005384"/>
            <a:ext cx="279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Matera 3 aprile 2025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9EE0C3B-EF0C-322C-10C3-80391A76E431}"/>
              </a:ext>
            </a:extLst>
          </p:cNvPr>
          <p:cNvSpPr txBox="1"/>
          <p:nvPr/>
        </p:nvSpPr>
        <p:spPr>
          <a:xfrm>
            <a:off x="9000254" y="6005384"/>
            <a:ext cx="279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Francesco Ferrante</a:t>
            </a:r>
          </a:p>
        </p:txBody>
      </p:sp>
      <p:pic>
        <p:nvPicPr>
          <p:cNvPr id="8" name="Immagine 7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101B497E-0E30-B15B-7AB7-122DCBC03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72" y="187054"/>
            <a:ext cx="1937951" cy="817367"/>
          </a:xfrm>
          <a:prstGeom prst="rect">
            <a:avLst/>
          </a:prstGeom>
        </p:spPr>
      </p:pic>
      <p:pic>
        <p:nvPicPr>
          <p:cNvPr id="12" name="Immagine 11" descr="Immagine che contiene notte, schermata, luce, città&#10;&#10;Il contenuto generato dall'IA potrebbe non essere corretto.">
            <a:extLst>
              <a:ext uri="{FF2B5EF4-FFF2-40B4-BE49-F238E27FC236}">
                <a16:creationId xmlns:a16="http://schemas.microsoft.com/office/drawing/2014/main" id="{A7A9357D-DD7F-D6AB-78EF-04EF6D719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005" y="143432"/>
            <a:ext cx="4978160" cy="497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72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7509E4-ABD8-F65F-A24E-808B5208F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2">
            <a:extLst>
              <a:ext uri="{FF2B5EF4-FFF2-40B4-BE49-F238E27FC236}">
                <a16:creationId xmlns:a16="http://schemas.microsoft.com/office/drawing/2014/main" id="{4229D679-D468-D455-9ACB-44F545E1B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C1C4AFF8-EEE2-0A79-4B2D-E1684C415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BE37826-4B40-BD28-3489-AD3EE4603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349" y="463942"/>
            <a:ext cx="8718751" cy="859628"/>
          </a:xfrm>
        </p:spPr>
        <p:txBody>
          <a:bodyPr anchor="b">
            <a:noAutofit/>
          </a:bodyPr>
          <a:lstStyle/>
          <a:p>
            <a:r>
              <a:rPr lang="it-IT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Il sistema contabile e gli altri sistemi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867248-8A1D-8284-BE1F-2B0A8FD99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E1EFA9-D977-F536-4EDA-9A542421E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08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6" name="Immagine 5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1773FE6E-E778-7F0F-03B0-67D1ABB5B50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9556951" y="626272"/>
            <a:ext cx="2038150" cy="859628"/>
          </a:xfrm>
          <a:prstGeom prst="rect">
            <a:avLst/>
          </a:prstGeom>
        </p:spPr>
      </p:pic>
      <p:pic>
        <p:nvPicPr>
          <p:cNvPr id="8" name="Immagine 7" descr="Immagine che contiene Carattere, logo, Elementi grafici, simbolo&#10;&#10;Il contenuto generato dall'IA potrebbe non essere corretto.">
            <a:extLst>
              <a:ext uri="{FF2B5EF4-FFF2-40B4-BE49-F238E27FC236}">
                <a16:creationId xmlns:a16="http://schemas.microsoft.com/office/drawing/2014/main" id="{BFE65FA0-BAF9-B498-1DA7-B3BCE1B9D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950" y="1648432"/>
            <a:ext cx="2743200" cy="1518082"/>
          </a:xfrm>
          <a:prstGeom prst="rect">
            <a:avLst/>
          </a:prstGeom>
        </p:spPr>
      </p:pic>
      <p:grpSp>
        <p:nvGrpSpPr>
          <p:cNvPr id="29" name="Gruppo 28">
            <a:extLst>
              <a:ext uri="{FF2B5EF4-FFF2-40B4-BE49-F238E27FC236}">
                <a16:creationId xmlns:a16="http://schemas.microsoft.com/office/drawing/2014/main" id="{950EAB56-EA1E-5A09-9420-3C0EEB52D4C2}"/>
              </a:ext>
            </a:extLst>
          </p:cNvPr>
          <p:cNvGrpSpPr/>
          <p:nvPr/>
        </p:nvGrpSpPr>
        <p:grpSpPr>
          <a:xfrm>
            <a:off x="1465328" y="3429000"/>
            <a:ext cx="2522444" cy="2554527"/>
            <a:chOff x="1465328" y="3429000"/>
            <a:chExt cx="2522444" cy="2554527"/>
          </a:xfrm>
        </p:grpSpPr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E76030F7-A6A3-19E7-C46F-7C0EB45E99DD}"/>
                </a:ext>
              </a:extLst>
            </p:cNvPr>
            <p:cNvGrpSpPr/>
            <p:nvPr/>
          </p:nvGrpSpPr>
          <p:grpSpPr>
            <a:xfrm>
              <a:off x="1465328" y="4417424"/>
              <a:ext cx="2522444" cy="1566103"/>
              <a:chOff x="1448838" y="4200017"/>
              <a:chExt cx="2522444" cy="1566103"/>
            </a:xfrm>
          </p:grpSpPr>
          <p:pic>
            <p:nvPicPr>
              <p:cNvPr id="17" name="Immagine 16">
                <a:extLst>
                  <a:ext uri="{FF2B5EF4-FFF2-40B4-BE49-F238E27FC236}">
                    <a16:creationId xmlns:a16="http://schemas.microsoft.com/office/drawing/2014/main" id="{E5EC590D-88F4-A040-9845-2E3D8BC11E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48838" y="4640029"/>
                <a:ext cx="2522444" cy="1126091"/>
              </a:xfrm>
              <a:prstGeom prst="rect">
                <a:avLst/>
              </a:prstGeom>
            </p:spPr>
          </p:pic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F49F43A7-7C7A-6CD3-01C8-14B948568B9C}"/>
                  </a:ext>
                </a:extLst>
              </p:cNvPr>
              <p:cNvSpPr txBox="1"/>
              <p:nvPr/>
            </p:nvSpPr>
            <p:spPr>
              <a:xfrm>
                <a:off x="1678295" y="4200017"/>
                <a:ext cx="2063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b="1">
                    <a:solidFill>
                      <a:schemeClr val="accent1"/>
                    </a:solidFill>
                  </a:rPr>
                  <a:t>Risorse Umane</a:t>
                </a:r>
                <a:endParaRPr lang="it-IT" sz="1600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9" name="Freccia bidirezionale verticale 18">
              <a:extLst>
                <a:ext uri="{FF2B5EF4-FFF2-40B4-BE49-F238E27FC236}">
                  <a16:creationId xmlns:a16="http://schemas.microsoft.com/office/drawing/2014/main" id="{9FC7A06B-7782-C2BF-128B-79391F7EEFD5}"/>
                </a:ext>
              </a:extLst>
            </p:cNvPr>
            <p:cNvSpPr/>
            <p:nvPr/>
          </p:nvSpPr>
          <p:spPr>
            <a:xfrm>
              <a:off x="2726550" y="3429000"/>
              <a:ext cx="571286" cy="988424"/>
            </a:xfrm>
            <a:prstGeom prst="up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AA939B5D-E208-5AD7-D0FA-9A213AF17B5E}"/>
              </a:ext>
            </a:extLst>
          </p:cNvPr>
          <p:cNvGrpSpPr/>
          <p:nvPr/>
        </p:nvGrpSpPr>
        <p:grpSpPr>
          <a:xfrm>
            <a:off x="4037082" y="3770815"/>
            <a:ext cx="5333250" cy="2226603"/>
            <a:chOff x="4037082" y="3770815"/>
            <a:chExt cx="5333250" cy="2226603"/>
          </a:xfrm>
        </p:grpSpPr>
        <p:grpSp>
          <p:nvGrpSpPr>
            <p:cNvPr id="13" name="Gruppo 12">
              <a:extLst>
                <a:ext uri="{FF2B5EF4-FFF2-40B4-BE49-F238E27FC236}">
                  <a16:creationId xmlns:a16="http://schemas.microsoft.com/office/drawing/2014/main" id="{35CC5B81-7E09-95F0-623F-79A493035920}"/>
                </a:ext>
              </a:extLst>
            </p:cNvPr>
            <p:cNvGrpSpPr/>
            <p:nvPr/>
          </p:nvGrpSpPr>
          <p:grpSpPr>
            <a:xfrm>
              <a:off x="6094476" y="4078870"/>
              <a:ext cx="3275856" cy="1918548"/>
              <a:chOff x="4831146" y="3666510"/>
              <a:chExt cx="3275856" cy="1918548"/>
            </a:xfrm>
          </p:grpSpPr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583DF8CF-115F-501C-CF39-D8835D3471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20072" y="4013875"/>
                <a:ext cx="2498004" cy="1571183"/>
              </a:xfrm>
              <a:prstGeom prst="rect">
                <a:avLst/>
              </a:prstGeom>
            </p:spPr>
          </p:pic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A1DFF02B-65C6-AF45-B1DC-CB6EFF4EC5F0}"/>
                  </a:ext>
                </a:extLst>
              </p:cNvPr>
              <p:cNvSpPr txBox="1"/>
              <p:nvPr/>
            </p:nvSpPr>
            <p:spPr>
              <a:xfrm>
                <a:off x="4831146" y="3666510"/>
                <a:ext cx="32758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b="1" dirty="0">
                    <a:solidFill>
                      <a:schemeClr val="accent1"/>
                    </a:solidFill>
                  </a:rPr>
                  <a:t>Provvedimenti Amministrativi</a:t>
                </a:r>
              </a:p>
            </p:txBody>
          </p:sp>
        </p:grpSp>
        <p:sp>
          <p:nvSpPr>
            <p:cNvPr id="21" name="Freccia bidirezionale verticale 20">
              <a:extLst>
                <a:ext uri="{FF2B5EF4-FFF2-40B4-BE49-F238E27FC236}">
                  <a16:creationId xmlns:a16="http://schemas.microsoft.com/office/drawing/2014/main" id="{F0401D54-7F78-6467-ACA0-22197DF76C40}"/>
                </a:ext>
              </a:extLst>
            </p:cNvPr>
            <p:cNvSpPr/>
            <p:nvPr/>
          </p:nvSpPr>
          <p:spPr>
            <a:xfrm rot="18870721">
              <a:off x="4627176" y="3180721"/>
              <a:ext cx="571286" cy="1751474"/>
            </a:xfrm>
            <a:prstGeom prst="up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B056E314-D5CC-D58C-0828-43D157F5BAF3}"/>
              </a:ext>
            </a:extLst>
          </p:cNvPr>
          <p:cNvGrpSpPr/>
          <p:nvPr/>
        </p:nvGrpSpPr>
        <p:grpSpPr>
          <a:xfrm>
            <a:off x="4797592" y="1398939"/>
            <a:ext cx="5950394" cy="2439042"/>
            <a:chOff x="4797592" y="1398939"/>
            <a:chExt cx="5950394" cy="2439042"/>
          </a:xfrm>
        </p:grpSpPr>
        <p:sp>
          <p:nvSpPr>
            <p:cNvPr id="20" name="Freccia bidirezionale verticale 19">
              <a:extLst>
                <a:ext uri="{FF2B5EF4-FFF2-40B4-BE49-F238E27FC236}">
                  <a16:creationId xmlns:a16="http://schemas.microsoft.com/office/drawing/2014/main" id="{B6257B25-9154-92A8-F110-9BE1BD70D516}"/>
                </a:ext>
              </a:extLst>
            </p:cNvPr>
            <p:cNvSpPr/>
            <p:nvPr/>
          </p:nvSpPr>
          <p:spPr>
            <a:xfrm rot="16200000">
              <a:off x="5006161" y="1916968"/>
              <a:ext cx="571286" cy="988424"/>
            </a:xfrm>
            <a:prstGeom prst="up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3" name="Immagine 22" descr="Immagine che contiene schermata, testo, design, tecnologia&#10;&#10;Il contenuto generato dall'IA potrebbe non essere corretto.">
              <a:extLst>
                <a:ext uri="{FF2B5EF4-FFF2-40B4-BE49-F238E27FC236}">
                  <a16:creationId xmlns:a16="http://schemas.microsoft.com/office/drawing/2014/main" id="{7D852ADD-883C-78FC-B986-A21E7625F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50912" y="1398939"/>
              <a:ext cx="2439042" cy="2439042"/>
            </a:xfrm>
            <a:prstGeom prst="rect">
              <a:avLst/>
            </a:prstGeom>
          </p:spPr>
        </p:pic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989EE93-145C-1ABE-6D16-2D39197C05BE}"/>
                </a:ext>
              </a:extLst>
            </p:cNvPr>
            <p:cNvSpPr txBox="1"/>
            <p:nvPr/>
          </p:nvSpPr>
          <p:spPr>
            <a:xfrm>
              <a:off x="8923439" y="1723302"/>
              <a:ext cx="182454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solidFill>
                    <a:schemeClr val="tx2">
                      <a:alpha val="60000"/>
                    </a:schemeClr>
                  </a:solidFill>
                </a:rPr>
                <a:t>- SIOPE+</a:t>
              </a:r>
            </a:p>
            <a:p>
              <a:r>
                <a:rPr lang="it-IT" sz="2400" dirty="0">
                  <a:solidFill>
                    <a:schemeClr val="tx2">
                      <a:alpha val="60000"/>
                    </a:schemeClr>
                  </a:solidFill>
                </a:rPr>
                <a:t>- </a:t>
              </a:r>
              <a:r>
                <a:rPr lang="it-IT" sz="2400" dirty="0" err="1">
                  <a:solidFill>
                    <a:schemeClr val="tx2">
                      <a:alpha val="60000"/>
                    </a:schemeClr>
                  </a:solidFill>
                </a:rPr>
                <a:t>AreaRGS</a:t>
              </a:r>
              <a:endParaRPr lang="it-IT" sz="2400" dirty="0">
                <a:solidFill>
                  <a:schemeClr val="tx2">
                    <a:alpha val="60000"/>
                  </a:schemeClr>
                </a:solidFill>
              </a:endParaRPr>
            </a:p>
            <a:p>
              <a:r>
                <a:rPr lang="it-IT" sz="2400" dirty="0">
                  <a:solidFill>
                    <a:schemeClr val="tx2">
                      <a:alpha val="60000"/>
                    </a:schemeClr>
                  </a:solidFill>
                </a:rPr>
                <a:t> -PagoPA</a:t>
              </a:r>
            </a:p>
            <a:p>
              <a:r>
                <a:rPr lang="it-IT" sz="2400" dirty="0">
                  <a:solidFill>
                    <a:schemeClr val="tx2">
                      <a:alpha val="60000"/>
                    </a:schemeClr>
                  </a:solidFill>
                </a:rPr>
                <a:t>- </a:t>
              </a:r>
              <a:r>
                <a:rPr lang="it-IT" sz="2400" dirty="0" err="1">
                  <a:solidFill>
                    <a:schemeClr val="tx2">
                      <a:alpha val="60000"/>
                    </a:schemeClr>
                  </a:solidFill>
                </a:rPr>
                <a:t>IO.it</a:t>
              </a:r>
              <a:endParaRPr lang="it-IT" sz="2400" dirty="0">
                <a:solidFill>
                  <a:schemeClr val="tx2">
                    <a:alpha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9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4139B-DECB-91C0-A2D1-060474554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908051"/>
          </a:xfrm>
        </p:spPr>
        <p:txBody>
          <a:bodyPr>
            <a:normAutofit/>
          </a:bodyPr>
          <a:lstStyle/>
          <a:p>
            <a:r>
              <a:rPr lang="it-IT" dirty="0"/>
              <a:t>Principali novità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2EA720-B998-757E-4049-55D833345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9352"/>
            <a:ext cx="10515600" cy="441761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Piano dei conti unico (multidimensionale)</a:t>
            </a:r>
          </a:p>
          <a:p>
            <a:r>
              <a:rPr lang="it-IT" dirty="0"/>
              <a:t>Rendiconto Finanziario</a:t>
            </a:r>
          </a:p>
          <a:p>
            <a:r>
              <a:rPr lang="it-IT" dirty="0"/>
              <a:t>Transazioni commerciali (Gestione Contratti)</a:t>
            </a:r>
          </a:p>
          <a:p>
            <a:r>
              <a:rPr lang="it-IT" dirty="0"/>
              <a:t>Transazioni senza obbligazione sinallagmatica (Gestione Trasferimenti)</a:t>
            </a:r>
          </a:p>
          <a:p>
            <a:r>
              <a:rPr lang="it-IT" dirty="0"/>
              <a:t>Valutazione fondi rischi e passività potenziali (Gestione del rischio)</a:t>
            </a:r>
          </a:p>
          <a:p>
            <a:r>
              <a:rPr lang="it-IT" dirty="0"/>
              <a:t>Nota integrativa dettagliata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BD65AF-A2EC-228D-F4EA-67FBB0467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DF8320-CF5A-F5CC-BB75-CD0CC1700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21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F669A-6A8D-ED4B-C46A-7144E3001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DDA0B-109B-AA66-F58A-5C033703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6807200" cy="800602"/>
          </a:xfrm>
        </p:spPr>
        <p:txBody>
          <a:bodyPr>
            <a:normAutofit fontScale="90000"/>
          </a:bodyPr>
          <a:lstStyle/>
          <a:p>
            <a:r>
              <a:rPr lang="it-IT" dirty="0"/>
              <a:t>Piano dei Conti Unico</a:t>
            </a:r>
          </a:p>
        </p:txBody>
      </p:sp>
      <p:pic>
        <p:nvPicPr>
          <p:cNvPr id="8" name="Segnaposto contenuto 7" descr="Immagine che contiene testo, schermata, numero, linea&#10;&#10;Il contenuto generato dall'IA potrebbe non essere corretto.">
            <a:extLst>
              <a:ext uri="{FF2B5EF4-FFF2-40B4-BE49-F238E27FC236}">
                <a16:creationId xmlns:a16="http://schemas.microsoft.com/office/drawing/2014/main" id="{324E69CC-892D-02EE-6C4E-B71AD3470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8400" y="1734050"/>
            <a:ext cx="9285575" cy="4442914"/>
          </a:xfrm>
        </p:spPr>
      </p:pic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3A43A3-71C5-A729-50BB-80CB5CB18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143D3E-7792-1073-8378-323930337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  <a:endParaRPr lang="en-US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637B32F-8980-C041-8C42-1C0545372D5F}"/>
              </a:ext>
            </a:extLst>
          </p:cNvPr>
          <p:cNvSpPr/>
          <p:nvPr/>
        </p:nvSpPr>
        <p:spPr>
          <a:xfrm>
            <a:off x="2451100" y="1587500"/>
            <a:ext cx="3429000" cy="4737100"/>
          </a:xfrm>
          <a:prstGeom prst="rect">
            <a:avLst/>
          </a:prstGeom>
          <a:noFill/>
          <a:ln w="539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49D6D8F-EAA5-1B5E-B6D9-50153EE078C7}"/>
              </a:ext>
            </a:extLst>
          </p:cNvPr>
          <p:cNvSpPr/>
          <p:nvPr/>
        </p:nvSpPr>
        <p:spPr>
          <a:xfrm>
            <a:off x="6007100" y="1581650"/>
            <a:ext cx="3517900" cy="4737100"/>
          </a:xfrm>
          <a:prstGeom prst="rect">
            <a:avLst/>
          </a:prstGeom>
          <a:noFill/>
          <a:ln w="539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reccia curva 5">
            <a:extLst>
              <a:ext uri="{FF2B5EF4-FFF2-40B4-BE49-F238E27FC236}">
                <a16:creationId xmlns:a16="http://schemas.microsoft.com/office/drawing/2014/main" id="{A527427A-BD02-14E4-D1E4-C64C83569D59}"/>
              </a:ext>
            </a:extLst>
          </p:cNvPr>
          <p:cNvSpPr/>
          <p:nvPr/>
        </p:nvSpPr>
        <p:spPr>
          <a:xfrm rot="3829603">
            <a:off x="9196204" y="3102652"/>
            <a:ext cx="1602439" cy="1499263"/>
          </a:xfrm>
          <a:prstGeom prst="bentArrow">
            <a:avLst>
              <a:gd name="adj1" fmla="val 25000"/>
              <a:gd name="adj2" fmla="val 21166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1600013-5698-2C5C-AF17-68C040E1F68A}"/>
              </a:ext>
            </a:extLst>
          </p:cNvPr>
          <p:cNvSpPr txBox="1"/>
          <p:nvPr/>
        </p:nvSpPr>
        <p:spPr>
          <a:xfrm>
            <a:off x="10349948" y="4439478"/>
            <a:ext cx="1410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Eventuali conti foglia</a:t>
            </a:r>
          </a:p>
        </p:txBody>
      </p:sp>
    </p:spTree>
    <p:extLst>
      <p:ext uri="{BB962C8B-B14F-4D97-AF65-F5344CB8AC3E}">
        <p14:creationId xmlns:p14="http://schemas.microsoft.com/office/powerpoint/2010/main" val="281378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36A157-65CC-3020-6298-288421E77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ame 30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10334BF-0422-4A9A-BE46-AEB8C348B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98F2823-0279-49D8-928D-754B2225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2E45E95-311C-41C7-A882-6E43F080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7299D5D-ECC5-41EB-B830-C3A35FB35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7516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8C91735-5EFE-44D1-8CC6-FDF0D11B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1A088BF-8739-95A4-571B-640A56F6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22363"/>
            <a:ext cx="424247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Rendiconto Finanziario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33F926C-2613-475D-AEE4-CD7D87D3B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Segnaposto contenuto 10" descr="Immagine che contiene testo, schermata, Parallelo, numero&#10;&#10;Il contenuto generato dall'IA potrebbe non essere corretto.">
            <a:extLst>
              <a:ext uri="{FF2B5EF4-FFF2-40B4-BE49-F238E27FC236}">
                <a16:creationId xmlns:a16="http://schemas.microsoft.com/office/drawing/2014/main" id="{B99FE5C5-A5F8-44F9-D51B-8BC57D325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826110" y="120361"/>
            <a:ext cx="5792713" cy="6245514"/>
          </a:xfrm>
          <a:prstGeom prst="rect">
            <a:avLst/>
          </a:prstGeom>
        </p:spPr>
      </p:pic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6033DB-9DFD-33E9-BCE7-2AEB0E00FA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Matera 03 aprile 2025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3E869A-568E-4D3D-E9DA-4C58DB863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24800" y="6452206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spc="150" baseline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en-US" kern="1200" cap="all" spc="150" baseline="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riforma</a:t>
            </a:r>
            <a:r>
              <a:rPr lang="en-US" kern="1200" cap="all" spc="150" baseline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ACCRUAL - Francesco Ferrante</a:t>
            </a:r>
          </a:p>
        </p:txBody>
      </p:sp>
      <p:sp>
        <p:nvSpPr>
          <p:cNvPr id="3" name="Freccia curva 2">
            <a:extLst>
              <a:ext uri="{FF2B5EF4-FFF2-40B4-BE49-F238E27FC236}">
                <a16:creationId xmlns:a16="http://schemas.microsoft.com/office/drawing/2014/main" id="{1B487D25-8F09-7DBA-2EBF-AE7EBF3FB228}"/>
              </a:ext>
            </a:extLst>
          </p:cNvPr>
          <p:cNvSpPr/>
          <p:nvPr/>
        </p:nvSpPr>
        <p:spPr>
          <a:xfrm rot="9867501">
            <a:off x="4879477" y="4014593"/>
            <a:ext cx="2027583" cy="141798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26E618-7D05-8559-B98E-1A2DBA25F63F}"/>
              </a:ext>
            </a:extLst>
          </p:cNvPr>
          <p:cNvSpPr txBox="1"/>
          <p:nvPr/>
        </p:nvSpPr>
        <p:spPr>
          <a:xfrm>
            <a:off x="1007165" y="4786375"/>
            <a:ext cx="3791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Individuare e definire i corretti agganci per la rilevazione automatica</a:t>
            </a:r>
          </a:p>
        </p:txBody>
      </p:sp>
    </p:spTree>
    <p:extLst>
      <p:ext uri="{BB962C8B-B14F-4D97-AF65-F5344CB8AC3E}">
        <p14:creationId xmlns:p14="http://schemas.microsoft.com/office/powerpoint/2010/main" val="233123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34746-EFE5-D19C-F5A5-6928219E6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B675F-9819-BA1C-8C92-96078E1FD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7531100" cy="1245207"/>
          </a:xfrm>
        </p:spPr>
        <p:txBody>
          <a:bodyPr>
            <a:normAutofit fontScale="90000"/>
          </a:bodyPr>
          <a:lstStyle/>
          <a:p>
            <a:r>
              <a:rPr lang="it-IT" dirty="0"/>
              <a:t>Transazioni commerciali </a:t>
            </a:r>
            <a:r>
              <a:rPr lang="it-IT" sz="4400" dirty="0"/>
              <a:t>(Gestione Contratti)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55A76F-BC0D-7DEB-3AC6-1EEFF983D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308BE0-58C7-31B4-7BD3-7B709BED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3500" y="6429375"/>
            <a:ext cx="4114800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CAD4E39-9683-CBBA-8D71-D25BE0217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Fornire indicazioni specifiche ai fornitori?</a:t>
            </a:r>
          </a:p>
          <a:p>
            <a:r>
              <a:rPr lang="it-IT" dirty="0"/>
              <a:t>Momento registrazione costo/debito all’accettazione della fattura elettronica (indipendentemente dalla disposizione di liquidazione)?</a:t>
            </a:r>
          </a:p>
          <a:p>
            <a:r>
              <a:rPr lang="it-IT" dirty="0"/>
              <a:t>Indicazione periodo di riferimento transazione (risconti)?</a:t>
            </a:r>
          </a:p>
          <a:p>
            <a:r>
              <a:rPr lang="it-IT" dirty="0"/>
              <a:t>Rilevazione fatture da ricevere – tracciamento sul contratto?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740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22A73-C2D8-0F84-E28E-E37E2875C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AFFD16-422D-1EB0-D2B2-57C6F9D4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60" y="681037"/>
            <a:ext cx="9486900" cy="1245207"/>
          </a:xfrm>
        </p:spPr>
        <p:txBody>
          <a:bodyPr>
            <a:normAutofit fontScale="90000"/>
          </a:bodyPr>
          <a:lstStyle/>
          <a:p>
            <a:r>
              <a:rPr lang="it-IT" dirty="0"/>
              <a:t>Transazioni senza obbligazione </a:t>
            </a:r>
            <a:r>
              <a:rPr lang="it-IT" dirty="0" err="1"/>
              <a:t>sinallgamatica</a:t>
            </a:r>
            <a:r>
              <a:rPr lang="it-IT" dirty="0"/>
              <a:t> </a:t>
            </a:r>
            <a:r>
              <a:rPr lang="it-IT" sz="4400" dirty="0"/>
              <a:t>(Gestione Trasferimenti)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68BB60-540F-F0C2-C76F-BD34C561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18E9C3-7CD0-D0CF-8E7F-A0819DF22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3500" y="6429375"/>
            <a:ext cx="4114800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92E92C4-A30B-AD21-37EE-592533581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1004"/>
            <a:ext cx="10515600" cy="3008243"/>
          </a:xfrm>
        </p:spPr>
        <p:txBody>
          <a:bodyPr/>
          <a:lstStyle/>
          <a:p>
            <a:r>
              <a:rPr lang="it-IT" sz="3200" dirty="0"/>
              <a:t>Come individuare (</a:t>
            </a:r>
            <a:r>
              <a:rPr lang="it-IT" sz="3200" dirty="0" err="1"/>
              <a:t>informaticamente</a:t>
            </a:r>
            <a:r>
              <a:rPr lang="it-IT" sz="3200" dirty="0"/>
              <a:t>) momento registrazione onere?</a:t>
            </a:r>
          </a:p>
          <a:p>
            <a:r>
              <a:rPr lang="it-IT" sz="3200" dirty="0"/>
              <a:t>Come differenziare Trasferimenti vincolati/a rendicontazione/liberi?</a:t>
            </a:r>
          </a:p>
          <a:p>
            <a:pPr marL="22860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74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7DCD0-4FD0-45F8-B8DE-7A0B68165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C260A0-DF3C-A894-4F4A-4FA94D416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60" y="826809"/>
            <a:ext cx="8598453" cy="1245207"/>
          </a:xfrm>
        </p:spPr>
        <p:txBody>
          <a:bodyPr>
            <a:noAutofit/>
          </a:bodyPr>
          <a:lstStyle/>
          <a:p>
            <a:r>
              <a:rPr lang="it-IT" sz="4400" dirty="0"/>
              <a:t>Valutazione fondi rischi e passività potenziali (Gestione del rischio)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5E87B7-173E-EB23-71D1-DF9A208B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42938F-0FC7-F882-B05A-993E1D32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3500" y="6429375"/>
            <a:ext cx="4114800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4527983-6FE3-D595-6526-1A9F6DE47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1004"/>
            <a:ext cx="10515600" cy="1858955"/>
          </a:xfrm>
        </p:spPr>
        <p:txBody>
          <a:bodyPr>
            <a:normAutofit/>
          </a:bodyPr>
          <a:lstStyle/>
          <a:p>
            <a:r>
              <a:rPr lang="it-IT" sz="4000" dirty="0"/>
              <a:t>Coordinamento con struttura legale</a:t>
            </a:r>
          </a:p>
          <a:p>
            <a:r>
              <a:rPr lang="it-IT" sz="4000" dirty="0"/>
              <a:t>Come trattare probabilità e stima?</a:t>
            </a:r>
          </a:p>
          <a:p>
            <a:pPr marL="22860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499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3B4F-EF4C-386B-FCAC-E276FA597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16B7A-3EF7-84F9-CF4E-107D07C1F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60" y="826809"/>
            <a:ext cx="8598453" cy="1245207"/>
          </a:xfrm>
        </p:spPr>
        <p:txBody>
          <a:bodyPr>
            <a:noAutofit/>
          </a:bodyPr>
          <a:lstStyle/>
          <a:p>
            <a:r>
              <a:rPr lang="it-IT" sz="4400" dirty="0"/>
              <a:t>Nota Integrativa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E9C8AD-F8CD-3AA9-AEC8-4ACE1C47B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622F3B-59DA-844F-0BAE-2CBA161D6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3500" y="6429375"/>
            <a:ext cx="4114800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7" name="Immagine 6" descr="Immagine che contiene testo, schermata, Carattere, documento&#10;&#10;Il contenuto generato dall'IA potrebbe non essere corretto.">
            <a:extLst>
              <a:ext uri="{FF2B5EF4-FFF2-40B4-BE49-F238E27FC236}">
                <a16:creationId xmlns:a16="http://schemas.microsoft.com/office/drawing/2014/main" id="{68BB2F62-4B2B-811D-71B6-E35832CCA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78" y="1756692"/>
            <a:ext cx="5987222" cy="4598056"/>
          </a:xfrm>
          <a:prstGeom prst="rect">
            <a:avLst/>
          </a:prstGeom>
        </p:spPr>
      </p:pic>
      <p:pic>
        <p:nvPicPr>
          <p:cNvPr id="11" name="Immagine 10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BE6A6A87-A5FD-39CA-C064-01A7222E6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277" y="2273200"/>
            <a:ext cx="7725201" cy="354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1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61DF3E2F-0A88-4C55-8678-0764BF733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4CFFD95-A65F-1D2B-9CE4-064E5B0F6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09600"/>
            <a:ext cx="3200400" cy="5567363"/>
          </a:xfrm>
        </p:spPr>
        <p:txBody>
          <a:bodyPr anchor="ctr">
            <a:normAutofit/>
          </a:bodyPr>
          <a:lstStyle/>
          <a:p>
            <a:r>
              <a:rPr lang="it-IT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Analisi SWOT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EE59AE-2A7B-B975-0986-35189B7DAB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95BB89-0DBB-35A5-D063-467F5967A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2615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graphicFrame>
        <p:nvGraphicFramePr>
          <p:cNvPr id="16" name="Segnaposto contenuto 2">
            <a:extLst>
              <a:ext uri="{FF2B5EF4-FFF2-40B4-BE49-F238E27FC236}">
                <a16:creationId xmlns:a16="http://schemas.microsoft.com/office/drawing/2014/main" id="{AD30A0D0-0E46-8BF0-A284-571E36F71E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197968"/>
              </p:ext>
            </p:extLst>
          </p:nvPr>
        </p:nvGraphicFramePr>
        <p:xfrm>
          <a:off x="4293704" y="609600"/>
          <a:ext cx="706009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274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6B4DC05-07E0-4EA1-99F5-0C9AD95F8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>
                                            <p:graphicEl>
                                              <a:dgm id="{76B4DC05-07E0-4EA1-99F5-0C9AD95F8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>
                                            <p:graphicEl>
                                              <a:dgm id="{76B4DC05-07E0-4EA1-99F5-0C9AD95F8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5E4438FC-9AB2-4C0B-A0F4-0EA83BECF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>
                                            <p:graphicEl>
                                              <a:dgm id="{5E4438FC-9AB2-4C0B-A0F4-0EA83BECF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>
                                            <p:graphicEl>
                                              <a:dgm id="{5E4438FC-9AB2-4C0B-A0F4-0EA83BECF0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62B12116-E120-4CAE-BA38-D0445FDB2E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">
                                            <p:graphicEl>
                                              <a:dgm id="{62B12116-E120-4CAE-BA38-D0445FDB2E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>
                                            <p:graphicEl>
                                              <a:dgm id="{62B12116-E120-4CAE-BA38-D0445FDB2E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652714BE-03D3-49ED-9A79-15C7D8F0D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>
                                            <p:graphicEl>
                                              <a:dgm id="{652714BE-03D3-49ED-9A79-15C7D8F0D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>
                                            <p:graphicEl>
                                              <a:dgm id="{652714BE-03D3-49ED-9A79-15C7D8F0DD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9034A6A4-5785-4B3D-AE86-5BFCD16CB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>
                                            <p:graphicEl>
                                              <a:dgm id="{9034A6A4-5785-4B3D-AE86-5BFCD16CB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>
                                            <p:graphicEl>
                                              <a:dgm id="{9034A6A4-5785-4B3D-AE86-5BFCD16CB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FE82C3A-C667-4977-99F2-942B136F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>
                                            <p:graphicEl>
                                              <a:dgm id="{8FE82C3A-C667-4977-99F2-942B136F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>
                                            <p:graphicEl>
                                              <a:dgm id="{8FE82C3A-C667-4977-99F2-942B136F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66C3873-2E01-493D-ABD7-D204CE7304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6">
                                            <p:graphicEl>
                                              <a:dgm id="{466C3873-2E01-493D-ABD7-D204CE7304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>
                                            <p:graphicEl>
                                              <a:dgm id="{466C3873-2E01-493D-ABD7-D204CE7304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DB3BA8C-4506-45FF-8A66-99BFE29BD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">
                                            <p:graphicEl>
                                              <a:dgm id="{FDB3BA8C-4506-45FF-8A66-99BFE29BD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>
                                            <p:graphicEl>
                                              <a:dgm id="{FDB3BA8C-4506-45FF-8A66-99BFE29BD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6844315-88F5-4020-96B6-50A9A66EC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6">
                                            <p:graphicEl>
                                              <a:dgm id="{26844315-88F5-4020-96B6-50A9A66EC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>
                                            <p:graphicEl>
                                              <a:dgm id="{26844315-88F5-4020-96B6-50A9A66EC0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70E612D-0604-4DA7-9CEB-1D1942143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>
                                            <p:graphicEl>
                                              <a:dgm id="{C70E612D-0604-4DA7-9CEB-1D1942143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>
                                            <p:graphicEl>
                                              <a:dgm id="{C70E612D-0604-4DA7-9CEB-1D1942143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EFD46721-53EE-4219-874B-051AA98BF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>
                                            <p:graphicEl>
                                              <a:dgm id="{EFD46721-53EE-4219-874B-051AA98BF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6">
                                            <p:graphicEl>
                                              <a:dgm id="{EFD46721-53EE-4219-874B-051AA98BFE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AD3931A8-A67D-4DFB-91D8-36C307941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>
                                            <p:graphicEl>
                                              <a:dgm id="{AD3931A8-A67D-4DFB-91D8-36C307941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>
                                            <p:graphicEl>
                                              <a:dgm id="{AD3931A8-A67D-4DFB-91D8-36C307941E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61DF3E2F-0A88-4C55-8678-0764BF733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627A662-0B0E-D397-4E7F-3B12E460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09600"/>
            <a:ext cx="3200400" cy="5567363"/>
          </a:xfrm>
        </p:spPr>
        <p:txBody>
          <a:bodyPr anchor="ctr">
            <a:normAutofit/>
          </a:bodyPr>
          <a:lstStyle/>
          <a:p>
            <a:r>
              <a:rPr lang="it-IT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 Call to action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AD0702-B720-C271-CE9A-89B19929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739BCD-FD3B-69BD-7612-93CB223C4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5165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graphicFrame>
        <p:nvGraphicFramePr>
          <p:cNvPr id="8" name="Segnaposto contenuto 2">
            <a:extLst>
              <a:ext uri="{FF2B5EF4-FFF2-40B4-BE49-F238E27FC236}">
                <a16:creationId xmlns:a16="http://schemas.microsoft.com/office/drawing/2014/main" id="{B90B30E3-0314-440E-9160-03DEC2224F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362220"/>
              </p:ext>
            </p:extLst>
          </p:nvPr>
        </p:nvGraphicFramePr>
        <p:xfrm>
          <a:off x="4293704" y="1231901"/>
          <a:ext cx="7060095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magine 2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CAEB1985-99AB-8488-8FF0-FCCB6F44D35D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</a:blip>
          <a:stretch>
            <a:fillRect/>
          </a:stretch>
        </p:blipFill>
        <p:spPr>
          <a:xfrm>
            <a:off x="9531551" y="588172"/>
            <a:ext cx="2038150" cy="85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9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7BE5AAD-93E4-4664-88EC-0EDC90AAF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97BE5AAD-93E4-4664-88EC-0EDC90AAF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97BE5AAD-93E4-4664-88EC-0EDC90AAF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5D5CD1-889A-43D6-AC78-B7D98B09A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graphicEl>
                                              <a:dgm id="{6D5D5CD1-889A-43D6-AC78-B7D98B09A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graphicEl>
                                              <a:dgm id="{6D5D5CD1-889A-43D6-AC78-B7D98B09A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FE86425-67A4-4009-879E-36EAF0862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5FE86425-67A4-4009-879E-36EAF0862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graphicEl>
                                              <a:dgm id="{5FE86425-67A4-4009-879E-36EAF0862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72FA1E3-FB58-4462-87B8-FD0F5936C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572FA1E3-FB58-4462-87B8-FD0F5936C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572FA1E3-FB58-4462-87B8-FD0F5936C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AC36684-D380-4DC5-B167-89F683A56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dgm id="{BAC36684-D380-4DC5-B167-89F683A56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dgm id="{BAC36684-D380-4DC5-B167-89F683A56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98E543-4EC8-4577-899C-483CB7093E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BE98E543-4EC8-4577-899C-483CB7093E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graphicEl>
                                              <a:dgm id="{BE98E543-4EC8-4577-899C-483CB7093E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3DB23E-C40F-5AFF-3266-C4DF6D07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Focus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28FC85-D92F-E56D-3DA3-7B3C78EC1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6806"/>
            <a:ext cx="10515600" cy="3998306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La situazione attuale (la Matrice di Correlazione)</a:t>
            </a:r>
          </a:p>
          <a:p>
            <a:r>
              <a:rPr lang="it-IT" b="1" dirty="0"/>
              <a:t>Due contabilità in parallelo</a:t>
            </a:r>
          </a:p>
          <a:p>
            <a:r>
              <a:rPr lang="it-IT" b="1" dirty="0"/>
              <a:t>Attività per la gestione a regime </a:t>
            </a:r>
          </a:p>
          <a:p>
            <a:r>
              <a:rPr lang="it-IT" b="1" dirty="0"/>
              <a:t>Il sistema contabile</a:t>
            </a:r>
          </a:p>
          <a:p>
            <a:r>
              <a:rPr lang="it-IT" b="1" dirty="0"/>
              <a:t>Principali novità a maggior impatto</a:t>
            </a:r>
          </a:p>
          <a:p>
            <a:r>
              <a:rPr lang="it-IT" b="1"/>
              <a:t>Analisi </a:t>
            </a:r>
            <a:r>
              <a:rPr lang="it-IT" b="1" dirty="0"/>
              <a:t>SWOT</a:t>
            </a:r>
          </a:p>
          <a:p>
            <a:r>
              <a:rPr lang="it-IT" b="1"/>
              <a:t>Call </a:t>
            </a:r>
            <a:r>
              <a:rPr lang="it-IT" b="1" dirty="0"/>
              <a:t>to action</a:t>
            </a:r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B6FED8B0-E97C-9204-4523-52F478F2E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E18606AD-E79B-13FB-C8F2-2992C101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80639" y="6429375"/>
            <a:ext cx="4114800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</p:spTree>
    <p:extLst>
      <p:ext uri="{BB962C8B-B14F-4D97-AF65-F5344CB8AC3E}">
        <p14:creationId xmlns:p14="http://schemas.microsoft.com/office/powerpoint/2010/main" val="352034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2792B-4AA0-0230-E4AD-C4AC98EDF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18BC91B-4ED6-B6A8-7C7A-8B47A897E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5E8AB66B-EE26-4015-591C-BC6FDDC6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2A47516-D74A-45D0-0C9D-20F82AB5D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276" y="2152650"/>
            <a:ext cx="9042399" cy="2552700"/>
          </a:xfrm>
        </p:spPr>
        <p:txBody>
          <a:bodyPr anchor="ctr">
            <a:normAutofit/>
          </a:bodyPr>
          <a:lstStyle/>
          <a:p>
            <a:pPr algn="ctr"/>
            <a:r>
              <a:rPr lang="it-IT" sz="88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GRAZIE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FF5F6A-4F06-2C17-952D-64F2FB6A7D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0E7CC5-4E2C-E7EC-6CBD-01D53AD03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27719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3" name="Immagine 2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B9F0E843-68BD-D668-0F41-B7A2A7ECE9E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9531551" y="588172"/>
            <a:ext cx="2038150" cy="85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7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A39D5B-8C09-7756-D239-2BC94A055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Dominio dell'automatico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F1F9E2-A17A-E5D5-8DA9-A65A9F148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160358" cy="2174402"/>
          </a:xfrm>
        </p:spPr>
        <p:txBody>
          <a:bodyPr/>
          <a:lstStyle/>
          <a:p>
            <a:r>
              <a:rPr lang="it-IT" b="1" dirty="0"/>
              <a:t>Matrice di Correlazione (Allegato 4/3 al D. </a:t>
            </a:r>
            <a:r>
              <a:rPr lang="it-IT" b="1" dirty="0" err="1"/>
              <a:t>Leg.vo</a:t>
            </a:r>
            <a:r>
              <a:rPr lang="it-IT" b="1" dirty="0"/>
              <a:t> 118/2011) </a:t>
            </a:r>
          </a:p>
          <a:p>
            <a:r>
              <a:rPr lang="it-IT" b="1" dirty="0"/>
              <a:t>Scritture in gran parte derivate da movimenti di contabilità finanziaria</a:t>
            </a:r>
          </a:p>
          <a:p>
            <a:endParaRPr lang="it-IT" b="1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CBB2058-0B48-415D-9130-EC4465C87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Matera 03 aprile 2025</a:t>
            </a:r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06362B9-9DE0-D8DC-EC70-7378EBDF4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 riforma ACCRUAL - Francesco Ferrante</a:t>
            </a:r>
            <a:endParaRPr lang="en-US" dirty="0"/>
          </a:p>
        </p:txBody>
      </p:sp>
      <p:pic>
        <p:nvPicPr>
          <p:cNvPr id="4" name="Immagine 3" descr="Immagine che contiene accessorio, Turchese, cerchio, Verde acqua&#10;&#10;Il contenuto generato dall'IA potrebbe non essere corretto.">
            <a:extLst>
              <a:ext uri="{FF2B5EF4-FFF2-40B4-BE49-F238E27FC236}">
                <a16:creationId xmlns:a16="http://schemas.microsoft.com/office/drawing/2014/main" id="{8EE30E22-FF8A-40B2-F35A-D6E6E2A6D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737" y="1836190"/>
            <a:ext cx="4635063" cy="43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6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61DF3E2F-0A88-4C55-8678-0764BF733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BDA249B-7133-8DCE-E5E2-24BB10F37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09600"/>
            <a:ext cx="3200400" cy="5567363"/>
          </a:xfrm>
        </p:spPr>
        <p:txBody>
          <a:bodyPr anchor="ctr">
            <a:normAutofit/>
          </a:bodyPr>
          <a:lstStyle/>
          <a:p>
            <a:r>
              <a:rPr lang="it-IT" sz="44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Da integrata </a:t>
            </a:r>
            <a:br>
              <a:rPr lang="it-IT" sz="44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</a:br>
            <a:r>
              <a:rPr lang="it-IT" sz="44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a </a:t>
            </a:r>
            <a:br>
              <a:rPr lang="it-IT" sz="44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</a:br>
            <a:r>
              <a:rPr lang="it-IT" sz="44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parallela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4029E6-EB5D-9771-0B42-90FDC59C15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CB2385-A4FA-EB74-0DA2-FCC886F46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graphicFrame>
        <p:nvGraphicFramePr>
          <p:cNvPr id="8" name="Segnaposto contenuto 2">
            <a:extLst>
              <a:ext uri="{FF2B5EF4-FFF2-40B4-BE49-F238E27FC236}">
                <a16:creationId xmlns:a16="http://schemas.microsoft.com/office/drawing/2014/main" id="{2A545278-FE02-59E1-EF64-15475941B8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916714"/>
              </p:ext>
            </p:extLst>
          </p:nvPr>
        </p:nvGraphicFramePr>
        <p:xfrm>
          <a:off x="4293704" y="609600"/>
          <a:ext cx="706009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24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B466A8E-5871-1147-8202-B171419F87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BB466A8E-5871-1147-8202-B171419F87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BB466A8E-5871-1147-8202-B171419F87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4B4C52-CB73-F340-B7C4-63C8D6E8D3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graphicEl>
                                              <a:dgm id="{E14B4C52-CB73-F340-B7C4-63C8D6E8D3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E14B4C52-CB73-F340-B7C4-63C8D6E8D3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B8A48A-62D3-CA48-AE5F-683F2634E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dgm id="{6CB8A48A-62D3-CA48-AE5F-683F2634E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graphicEl>
                                              <a:dgm id="{6CB8A48A-62D3-CA48-AE5F-683F2634E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A4CF318-BF57-0244-A874-3FFEB6A3A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dgm id="{6A4CF318-BF57-0244-A874-3FFEB6A3A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dgm id="{6A4CF318-BF57-0244-A874-3FFEB6A3A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C8FE3A7-D443-15F0-13EF-5F6688E88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20755"/>
            <a:ext cx="8341390" cy="826233"/>
          </a:xfrm>
        </p:spPr>
        <p:txBody>
          <a:bodyPr anchor="b">
            <a:normAutofit/>
          </a:bodyPr>
          <a:lstStyle/>
          <a:p>
            <a:r>
              <a:rPr lang="it-IT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Attività per gestione a regime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D43225-0786-3990-1776-572D5562F7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C12C67-6774-99A4-7B9F-46C5CD250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248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6" name="Immagine 5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E874CBE3-DEBE-EA3B-9EB0-FAD7E5D589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9315651" y="753272"/>
            <a:ext cx="2038150" cy="859628"/>
          </a:xfrm>
          <a:prstGeom prst="rect">
            <a:avLst/>
          </a:prstGeom>
        </p:spPr>
      </p:pic>
      <p:grpSp>
        <p:nvGrpSpPr>
          <p:cNvPr id="32" name="Gruppo 31">
            <a:extLst>
              <a:ext uri="{FF2B5EF4-FFF2-40B4-BE49-F238E27FC236}">
                <a16:creationId xmlns:a16="http://schemas.microsoft.com/office/drawing/2014/main" id="{96FA2CFC-14FC-1D02-7C13-CAAFB658E236}"/>
              </a:ext>
            </a:extLst>
          </p:cNvPr>
          <p:cNvGrpSpPr/>
          <p:nvPr/>
        </p:nvGrpSpPr>
        <p:grpSpPr>
          <a:xfrm>
            <a:off x="1635124" y="2138329"/>
            <a:ext cx="3892551" cy="1860550"/>
            <a:chOff x="838199" y="2076450"/>
            <a:chExt cx="3892551" cy="1860550"/>
          </a:xfrm>
        </p:grpSpPr>
        <p:pic>
          <p:nvPicPr>
            <p:cNvPr id="23" name="Immagine 22" descr="Immagine che contiene interno, arredo, persona, computer&#10;&#10;Il contenuto generato dall'IA potrebbe non essere corretto.">
              <a:extLst>
                <a:ext uri="{FF2B5EF4-FFF2-40B4-BE49-F238E27FC236}">
                  <a16:creationId xmlns:a16="http://schemas.microsoft.com/office/drawing/2014/main" id="{43E4973A-666C-A201-C324-239CC435F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0200" y="2076450"/>
              <a:ext cx="1860550" cy="1860550"/>
            </a:xfrm>
            <a:prstGeom prst="rect">
              <a:avLst/>
            </a:prstGeom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0D552A6-2032-399E-A289-43C26CB10301}"/>
                </a:ext>
              </a:extLst>
            </p:cNvPr>
            <p:cNvSpPr txBox="1"/>
            <p:nvPr/>
          </p:nvSpPr>
          <p:spPr>
            <a:xfrm>
              <a:off x="838199" y="2300881"/>
              <a:ext cx="19685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Riorganizzazione</a:t>
              </a:r>
            </a:p>
          </p:txBody>
        </p:sp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068F6995-145C-51F2-CBBE-9EBFEA2973C0}"/>
              </a:ext>
            </a:extLst>
          </p:cNvPr>
          <p:cNvGrpSpPr/>
          <p:nvPr/>
        </p:nvGrpSpPr>
        <p:grpSpPr>
          <a:xfrm>
            <a:off x="6764401" y="2138329"/>
            <a:ext cx="3829051" cy="1860550"/>
            <a:chOff x="5967476" y="2076450"/>
            <a:chExt cx="3829051" cy="1860550"/>
          </a:xfrm>
        </p:grpSpPr>
        <p:pic>
          <p:nvPicPr>
            <p:cNvPr id="25" name="Immagine 24" descr="Immagine che contiene interno, arredo, tavolo, scrivania&#10;&#10;Il contenuto generato dall'IA potrebbe non essere corretto.">
              <a:extLst>
                <a:ext uri="{FF2B5EF4-FFF2-40B4-BE49-F238E27FC236}">
                  <a16:creationId xmlns:a16="http://schemas.microsoft.com/office/drawing/2014/main" id="{54D88C0C-A508-DCA7-81F8-115172FA3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7476" y="2076450"/>
              <a:ext cx="1860550" cy="1860550"/>
            </a:xfrm>
            <a:prstGeom prst="rect">
              <a:avLst/>
            </a:prstGeom>
          </p:spPr>
        </p:pic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57D7E1A7-62A9-A6EE-31FB-7448C682132A}"/>
                </a:ext>
              </a:extLst>
            </p:cNvPr>
            <p:cNvSpPr txBox="1"/>
            <p:nvPr/>
          </p:nvSpPr>
          <p:spPr>
            <a:xfrm>
              <a:off x="7828026" y="2300881"/>
              <a:ext cx="19685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Processi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F0173FB0-E9D5-D875-244F-FFAC4F6B54AE}"/>
              </a:ext>
            </a:extLst>
          </p:cNvPr>
          <p:cNvGrpSpPr/>
          <p:nvPr/>
        </p:nvGrpSpPr>
        <p:grpSpPr>
          <a:xfrm>
            <a:off x="2619374" y="4453008"/>
            <a:ext cx="8017564" cy="1522238"/>
            <a:chOff x="2967220" y="4437611"/>
            <a:chExt cx="8842256" cy="1518082"/>
          </a:xfrm>
        </p:grpSpPr>
        <p:pic>
          <p:nvPicPr>
            <p:cNvPr id="27" name="Immagine 26" descr="Immagine che contiene Carattere, logo, Elementi grafici, simbolo&#10;&#10;Il contenuto generato dall'IA potrebbe non essere corretto.">
              <a:extLst>
                <a:ext uri="{FF2B5EF4-FFF2-40B4-BE49-F238E27FC236}">
                  <a16:creationId xmlns:a16="http://schemas.microsoft.com/office/drawing/2014/main" id="{899BF873-3D19-4271-343F-A5D2E9DA7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3076" y="4437611"/>
              <a:ext cx="2743200" cy="1518082"/>
            </a:xfrm>
            <a:prstGeom prst="rect">
              <a:avLst/>
            </a:prstGeom>
          </p:spPr>
        </p:pic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ADA4606B-5BF1-2C0A-EC03-F6DB5B56ADB3}"/>
                </a:ext>
              </a:extLst>
            </p:cNvPr>
            <p:cNvSpPr txBox="1"/>
            <p:nvPr/>
          </p:nvSpPr>
          <p:spPr>
            <a:xfrm>
              <a:off x="9066276" y="4942320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Sistemi informatici</a:t>
              </a:r>
            </a:p>
          </p:txBody>
        </p:sp>
        <p:pic>
          <p:nvPicPr>
            <p:cNvPr id="7" name="Immagine 6" descr="Immagine che contiene testo, Carattere, Elementi grafici, logo&#10;&#10;Il contenuto generato dall'IA potrebbe non essere corretto.">
              <a:extLst>
                <a:ext uri="{FF2B5EF4-FFF2-40B4-BE49-F238E27FC236}">
                  <a16:creationId xmlns:a16="http://schemas.microsoft.com/office/drawing/2014/main" id="{8D8CC820-98D7-0B2B-D2CC-C8B8D19A3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67220" y="4717545"/>
              <a:ext cx="3117254" cy="993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777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53290-A5B3-26C2-0EA2-12C8680B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D7B7B56B-3344-FEE0-F968-22F96A3A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AAF9A917-B1FA-B47E-423F-5EF6EF8D7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8519758-4A58-8C37-2392-C46CDAA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518"/>
            <a:ext cx="8341390" cy="869540"/>
          </a:xfrm>
        </p:spPr>
        <p:txBody>
          <a:bodyPr anchor="b">
            <a:normAutofit/>
          </a:bodyPr>
          <a:lstStyle/>
          <a:p>
            <a:r>
              <a:rPr lang="it-IT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Attività per gestione a regime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619FB1-A424-1725-179D-29532FF074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94A6EE-6376-3862-DB90-531E6258D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00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3" name="Immagine 2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413FC56C-F56B-A5A4-8F86-7B587055357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9315651" y="753272"/>
            <a:ext cx="2038150" cy="859628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A2C27D2C-E53D-2364-77A0-508DEED048E0}"/>
              </a:ext>
            </a:extLst>
          </p:cNvPr>
          <p:cNvGrpSpPr/>
          <p:nvPr/>
        </p:nvGrpSpPr>
        <p:grpSpPr>
          <a:xfrm>
            <a:off x="1498599" y="2076451"/>
            <a:ext cx="4394201" cy="2346326"/>
            <a:chOff x="1223399" y="2076450"/>
            <a:chExt cx="3507351" cy="1860550"/>
          </a:xfrm>
        </p:grpSpPr>
        <p:pic>
          <p:nvPicPr>
            <p:cNvPr id="8" name="Immagine 7" descr="Immagine che contiene interno, arredo, persona, computer&#10;&#10;Il contenuto generato dall'IA potrebbe non essere corretto.">
              <a:extLst>
                <a:ext uri="{FF2B5EF4-FFF2-40B4-BE49-F238E27FC236}">
                  <a16:creationId xmlns:a16="http://schemas.microsoft.com/office/drawing/2014/main" id="{CCC36E6F-0D26-60A3-4C40-6EF3CC66C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0200" y="2076450"/>
              <a:ext cx="1860550" cy="1860550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25E51DC-90BB-306A-E4BA-BA2176519EB9}"/>
                </a:ext>
              </a:extLst>
            </p:cNvPr>
            <p:cNvSpPr txBox="1"/>
            <p:nvPr/>
          </p:nvSpPr>
          <p:spPr>
            <a:xfrm>
              <a:off x="1223399" y="2300881"/>
              <a:ext cx="1583300" cy="292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Riorganizzazione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C6584C64-A06D-E26D-0A91-866404287546}"/>
              </a:ext>
            </a:extLst>
          </p:cNvPr>
          <p:cNvGrpSpPr/>
          <p:nvPr/>
        </p:nvGrpSpPr>
        <p:grpSpPr>
          <a:xfrm>
            <a:off x="6145276" y="2076450"/>
            <a:ext cx="5119624" cy="2346327"/>
            <a:chOff x="5967476" y="2076450"/>
            <a:chExt cx="3829051" cy="1860550"/>
          </a:xfrm>
        </p:grpSpPr>
        <p:pic>
          <p:nvPicPr>
            <p:cNvPr id="11" name="Immagine 10" descr="Immagine che contiene interno, arredo, tavolo, scrivania&#10;&#10;Il contenuto generato dall'IA potrebbe non essere corretto.">
              <a:extLst>
                <a:ext uri="{FF2B5EF4-FFF2-40B4-BE49-F238E27FC236}">
                  <a16:creationId xmlns:a16="http://schemas.microsoft.com/office/drawing/2014/main" id="{52F2764E-6A11-3DB9-52F3-D8F24B16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7476" y="2076450"/>
              <a:ext cx="1860550" cy="1860550"/>
            </a:xfrm>
            <a:prstGeom prst="rect">
              <a:avLst/>
            </a:prstGeom>
          </p:spPr>
        </p:pic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2FC7C786-5041-3787-EB3C-CA4CEFB004F4}"/>
                </a:ext>
              </a:extLst>
            </p:cNvPr>
            <p:cNvSpPr txBox="1"/>
            <p:nvPr/>
          </p:nvSpPr>
          <p:spPr>
            <a:xfrm>
              <a:off x="7828026" y="2300881"/>
              <a:ext cx="19685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Processi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47545591-254B-6722-C857-8B115D139CC8}"/>
              </a:ext>
            </a:extLst>
          </p:cNvPr>
          <p:cNvGrpSpPr/>
          <p:nvPr/>
        </p:nvGrpSpPr>
        <p:grpSpPr>
          <a:xfrm>
            <a:off x="3936650" y="4834964"/>
            <a:ext cx="5650666" cy="926587"/>
            <a:chOff x="2967220" y="4437611"/>
            <a:chExt cx="10276778" cy="1518082"/>
          </a:xfrm>
        </p:grpSpPr>
        <p:pic>
          <p:nvPicPr>
            <p:cNvPr id="13" name="Immagine 12" descr="Immagine che contiene Carattere, logo, Elementi grafici, simbolo&#10;&#10;Il contenuto generato dall'IA potrebbe non essere corretto.">
              <a:extLst>
                <a:ext uri="{FF2B5EF4-FFF2-40B4-BE49-F238E27FC236}">
                  <a16:creationId xmlns:a16="http://schemas.microsoft.com/office/drawing/2014/main" id="{D77A87C5-1602-93A5-2122-10D24A370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3076" y="4437611"/>
              <a:ext cx="2743200" cy="1518082"/>
            </a:xfrm>
            <a:prstGeom prst="rect">
              <a:avLst/>
            </a:prstGeom>
          </p:spPr>
        </p:pic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F7F75A76-3459-89CB-FD7B-B9E4F793A2AE}"/>
                </a:ext>
              </a:extLst>
            </p:cNvPr>
            <p:cNvSpPr txBox="1"/>
            <p:nvPr/>
          </p:nvSpPr>
          <p:spPr>
            <a:xfrm>
              <a:off x="8963126" y="4844796"/>
              <a:ext cx="4280872" cy="605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Sistemi informatici</a:t>
              </a:r>
            </a:p>
          </p:txBody>
        </p:sp>
        <p:pic>
          <p:nvPicPr>
            <p:cNvPr id="19" name="Immagine 18" descr="Immagine che contiene testo, Carattere, Elementi grafici, logo&#10;&#10;Il contenuto generato dall'IA potrebbe non essere corretto.">
              <a:extLst>
                <a:ext uri="{FF2B5EF4-FFF2-40B4-BE49-F238E27FC236}">
                  <a16:creationId xmlns:a16="http://schemas.microsoft.com/office/drawing/2014/main" id="{265B1AF9-B6E0-3FCD-7408-D761C0919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67220" y="4717545"/>
              <a:ext cx="3117254" cy="993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7690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45C319-5CC7-A3A3-7AD6-ACBD38781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2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327DCA-4A0B-95B4-CAB2-731CCE0E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477"/>
            <a:ext cx="7981709" cy="762423"/>
          </a:xfrm>
        </p:spPr>
        <p:txBody>
          <a:bodyPr anchor="b">
            <a:noAutofit/>
          </a:bodyPr>
          <a:lstStyle/>
          <a:p>
            <a:r>
              <a:rPr lang="it-IT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Attività per gestione a regime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DF0D6C-E384-557B-4799-A66886E4F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30051"/>
            <a:ext cx="6997862" cy="4213587"/>
          </a:xfrm>
        </p:spPr>
        <p:txBody>
          <a:bodyPr>
            <a:normAutofit/>
          </a:bodyPr>
          <a:lstStyle/>
          <a:p>
            <a:pPr marL="228600" indent="0">
              <a:buNone/>
            </a:pPr>
            <a:r>
              <a:rPr lang="it-IT" sz="3200" b="1" dirty="0">
                <a:solidFill>
                  <a:schemeClr val="tx2">
                    <a:alpha val="60000"/>
                  </a:schemeClr>
                </a:solidFill>
              </a:rPr>
              <a:t>Occorre quindi:</a:t>
            </a:r>
          </a:p>
          <a:p>
            <a:r>
              <a:rPr lang="it-IT" sz="3200" b="1" dirty="0">
                <a:solidFill>
                  <a:schemeClr val="tx2">
                    <a:alpha val="60000"/>
                  </a:schemeClr>
                </a:solidFill>
              </a:rPr>
              <a:t>individuare le responsabilità</a:t>
            </a:r>
          </a:p>
          <a:p>
            <a:r>
              <a:rPr lang="it-IT" sz="3200" b="1" dirty="0">
                <a:solidFill>
                  <a:schemeClr val="tx2">
                    <a:alpha val="60000"/>
                  </a:schemeClr>
                </a:solidFill>
              </a:rPr>
              <a:t>definire i nuovi flussi di lavoro</a:t>
            </a:r>
          </a:p>
          <a:p>
            <a:r>
              <a:rPr lang="it-IT" sz="3200" b="1" dirty="0">
                <a:solidFill>
                  <a:schemeClr val="tx2">
                    <a:alpha val="60000"/>
                  </a:schemeClr>
                </a:solidFill>
              </a:rPr>
              <a:t>ottimizzare l'utilizzo dei sistemi informativi</a:t>
            </a:r>
          </a:p>
        </p:txBody>
      </p:sp>
      <p:pic>
        <p:nvPicPr>
          <p:cNvPr id="26" name="Graphic 19" descr="Head with Gears">
            <a:extLst>
              <a:ext uri="{FF2B5EF4-FFF2-40B4-BE49-F238E27FC236}">
                <a16:creationId xmlns:a16="http://schemas.microsoft.com/office/drawing/2014/main" id="{65FBD08D-063E-E101-FCF2-7C6D351D89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6477" y="1364834"/>
            <a:ext cx="4117323" cy="4117323"/>
          </a:xfrm>
          <a:prstGeom prst="rect">
            <a:avLst/>
          </a:prstGeom>
        </p:spPr>
      </p:pic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52EC6-1935-8C38-06F3-6055530B68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D1546D-3A9B-514D-2477-546106B3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08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6" name="Immagine 5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76FB15DA-E3AE-567B-3BD7-62A19F935A5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9556951" y="626272"/>
            <a:ext cx="2038150" cy="85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942CB-9690-1672-AAD6-457836FB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2">
            <a:extLst>
              <a:ext uri="{FF2B5EF4-FFF2-40B4-BE49-F238E27FC236}">
                <a16:creationId xmlns:a16="http://schemas.microsoft.com/office/drawing/2014/main" id="{F9371478-2572-377F-1ECA-285593E4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D51BF96A-0F2E-A83E-D849-C577EF99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594E9B6-07DC-23DA-9619-6980AB46F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477"/>
            <a:ext cx="7981709" cy="762423"/>
          </a:xfrm>
        </p:spPr>
        <p:txBody>
          <a:bodyPr anchor="b">
            <a:noAutofit/>
          </a:bodyPr>
          <a:lstStyle/>
          <a:p>
            <a:r>
              <a:rPr lang="it-IT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I sistemi informatici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D04EE5-F746-6F1D-A721-C86A86D9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162D3E3-3E12-FCA9-668D-9DCDBDEE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08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6" name="Immagine 5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7DCE5EC9-0AD3-BE24-96DE-352E52FF1F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9556951" y="626272"/>
            <a:ext cx="2038150" cy="859628"/>
          </a:xfrm>
          <a:prstGeom prst="rect">
            <a:avLst/>
          </a:prstGeom>
        </p:spPr>
      </p:pic>
      <p:pic>
        <p:nvPicPr>
          <p:cNvPr id="8" name="Immagine 7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727AD8CA-197C-06D0-A71D-2DD4F525E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70" y="1789996"/>
            <a:ext cx="5101390" cy="4380467"/>
          </a:xfrm>
          <a:prstGeom prst="rect">
            <a:avLst/>
          </a:prstGeom>
        </p:spPr>
      </p:pic>
      <p:grpSp>
        <p:nvGrpSpPr>
          <p:cNvPr id="31" name="Gruppo 30">
            <a:extLst>
              <a:ext uri="{FF2B5EF4-FFF2-40B4-BE49-F238E27FC236}">
                <a16:creationId xmlns:a16="http://schemas.microsoft.com/office/drawing/2014/main" id="{818A419C-424B-A4A6-109E-7DB0C76A69DB}"/>
              </a:ext>
            </a:extLst>
          </p:cNvPr>
          <p:cNvGrpSpPr/>
          <p:nvPr/>
        </p:nvGrpSpPr>
        <p:grpSpPr>
          <a:xfrm>
            <a:off x="3417757" y="1266816"/>
            <a:ext cx="4974502" cy="2162184"/>
            <a:chOff x="3417757" y="1266816"/>
            <a:chExt cx="4974502" cy="2162184"/>
          </a:xfrm>
        </p:grpSpPr>
        <p:pic>
          <p:nvPicPr>
            <p:cNvPr id="18" name="Immagine 17" descr="Immagine che contiene testo, schermata, Carattere, logo&#10;&#10;Il contenuto generato dall'IA potrebbe non essere corretto.">
              <a:extLst>
                <a:ext uri="{FF2B5EF4-FFF2-40B4-BE49-F238E27FC236}">
                  <a16:creationId xmlns:a16="http://schemas.microsoft.com/office/drawing/2014/main" id="{A96B38EB-1A77-D0CA-854A-BEE098F50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5466" y="1266816"/>
              <a:ext cx="1636793" cy="2162184"/>
            </a:xfrm>
            <a:prstGeom prst="rect">
              <a:avLst/>
            </a:prstGeom>
          </p:spPr>
        </p:pic>
        <p:cxnSp>
          <p:nvCxnSpPr>
            <p:cNvPr id="20" name="Connettore 2 19">
              <a:extLst>
                <a:ext uri="{FF2B5EF4-FFF2-40B4-BE49-F238E27FC236}">
                  <a16:creationId xmlns:a16="http://schemas.microsoft.com/office/drawing/2014/main" id="{038B69C8-07EE-297B-F1EF-93F686B3F71D}"/>
                </a:ext>
              </a:extLst>
            </p:cNvPr>
            <p:cNvCxnSpPr/>
            <p:nvPr/>
          </p:nvCxnSpPr>
          <p:spPr>
            <a:xfrm flipV="1">
              <a:off x="3417757" y="2158584"/>
              <a:ext cx="3337709" cy="9593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2F3C745-10C2-26F6-4BE8-76D20473F9A2}"/>
              </a:ext>
            </a:extLst>
          </p:cNvPr>
          <p:cNvGrpSpPr/>
          <p:nvPr/>
        </p:nvGrpSpPr>
        <p:grpSpPr>
          <a:xfrm>
            <a:off x="4658961" y="1789995"/>
            <a:ext cx="5873148" cy="2442289"/>
            <a:chOff x="4658961" y="1789995"/>
            <a:chExt cx="5873148" cy="2442289"/>
          </a:xfrm>
        </p:grpSpPr>
        <p:pic>
          <p:nvPicPr>
            <p:cNvPr id="14" name="Immagine 13" descr="Immagine che contiene testo, schermata, Carattere, logo&#10;&#10;Il contenuto generato dall'IA potrebbe non essere corretto.">
              <a:extLst>
                <a:ext uri="{FF2B5EF4-FFF2-40B4-BE49-F238E27FC236}">
                  <a16:creationId xmlns:a16="http://schemas.microsoft.com/office/drawing/2014/main" id="{1A87E4BA-69CC-2CE0-543C-A218B7EB2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89154" y="1789995"/>
              <a:ext cx="1742955" cy="2442289"/>
            </a:xfrm>
            <a:prstGeom prst="rect">
              <a:avLst/>
            </a:prstGeom>
          </p:spPr>
        </p:pic>
        <p:cxnSp>
          <p:nvCxnSpPr>
            <p:cNvPr id="21" name="Connettore 2 20">
              <a:extLst>
                <a:ext uri="{FF2B5EF4-FFF2-40B4-BE49-F238E27FC236}">
                  <a16:creationId xmlns:a16="http://schemas.microsoft.com/office/drawing/2014/main" id="{977518D2-9EDB-9F0B-0737-A85BAD9048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58961" y="3429000"/>
              <a:ext cx="4100023" cy="5739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5DA3D721-BC6A-D9B2-45D8-D68A2D00C9D9}"/>
              </a:ext>
            </a:extLst>
          </p:cNvPr>
          <p:cNvGrpSpPr/>
          <p:nvPr/>
        </p:nvGrpSpPr>
        <p:grpSpPr>
          <a:xfrm>
            <a:off x="4829055" y="3727366"/>
            <a:ext cx="4190673" cy="2379897"/>
            <a:chOff x="4386485" y="3684928"/>
            <a:chExt cx="4433424" cy="2435015"/>
          </a:xfrm>
        </p:grpSpPr>
        <p:pic>
          <p:nvPicPr>
            <p:cNvPr id="16" name="Immagine 15" descr="Immagine che contiene testo, Carattere, biglietto da visita, schermata&#10;&#10;Il contenuto generato dall'IA potrebbe non essere corretto.">
              <a:extLst>
                <a:ext uri="{FF2B5EF4-FFF2-40B4-BE49-F238E27FC236}">
                  <a16:creationId xmlns:a16="http://schemas.microsoft.com/office/drawing/2014/main" id="{2A204AF7-FA9F-5777-A7A7-6BF9288F8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99085" y="3684928"/>
              <a:ext cx="2220824" cy="2435015"/>
            </a:xfrm>
            <a:prstGeom prst="rect">
              <a:avLst/>
            </a:prstGeom>
          </p:spPr>
        </p:pic>
        <p:cxnSp>
          <p:nvCxnSpPr>
            <p:cNvPr id="23" name="Connettore 2 22">
              <a:extLst>
                <a:ext uri="{FF2B5EF4-FFF2-40B4-BE49-F238E27FC236}">
                  <a16:creationId xmlns:a16="http://schemas.microsoft.com/office/drawing/2014/main" id="{A6835F81-BCA0-48B0-A1F0-DFFE1D757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86485" y="5316981"/>
              <a:ext cx="2212601" cy="274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807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33BCF8-D6AC-A5F2-4D65-B06A7B588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2">
            <a:extLst>
              <a:ext uri="{FF2B5EF4-FFF2-40B4-BE49-F238E27FC236}">
                <a16:creationId xmlns:a16="http://schemas.microsoft.com/office/drawing/2014/main" id="{51D9E4BD-E691-8314-E4A6-72E2D9765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22F044E0-BDCA-96CC-727D-9232DFBED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15B49A-3F13-ABC8-235D-BA22AD467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477"/>
            <a:ext cx="7981709" cy="762423"/>
          </a:xfrm>
        </p:spPr>
        <p:txBody>
          <a:bodyPr anchor="b">
            <a:noAutofit/>
          </a:bodyPr>
          <a:lstStyle/>
          <a:p>
            <a:r>
              <a:rPr lang="it-IT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Il sistema contabile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FB58AA-DF32-DF7C-0B70-2B91BA36A4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Matera 03 aprile 2025</a:t>
            </a: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B971D9-4EA3-15CE-074A-34296B0A6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0800" y="6429375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La </a:t>
            </a:r>
            <a:r>
              <a:rPr lang="en-US" dirty="0" err="1"/>
              <a:t>riforma</a:t>
            </a:r>
            <a:r>
              <a:rPr lang="en-US" dirty="0"/>
              <a:t> ACCRUAL - Francesco Ferrante</a:t>
            </a:r>
          </a:p>
        </p:txBody>
      </p:sp>
      <p:pic>
        <p:nvPicPr>
          <p:cNvPr id="6" name="Immagine 5" descr="Immagine che contiene Carattere, logo, Elementi grafici, bianco&#10;&#10;Il contenuto generato dall'IA potrebbe non essere corretto.">
            <a:extLst>
              <a:ext uri="{FF2B5EF4-FFF2-40B4-BE49-F238E27FC236}">
                <a16:creationId xmlns:a16="http://schemas.microsoft.com/office/drawing/2014/main" id="{28A23487-24AA-F401-1AE7-DBB6D1CDAB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9556951" y="626272"/>
            <a:ext cx="2038150" cy="859628"/>
          </a:xfrm>
          <a:prstGeom prst="rect">
            <a:avLst/>
          </a:prstGeom>
        </p:spPr>
      </p:pic>
      <p:pic>
        <p:nvPicPr>
          <p:cNvPr id="7" name="Immagine 6" descr="Immagine che contiene testo, schermata, diagramma, software&#10;&#10;Il contenuto generato dall'IA potrebbe non essere corretto.">
            <a:extLst>
              <a:ext uri="{FF2B5EF4-FFF2-40B4-BE49-F238E27FC236}">
                <a16:creationId xmlns:a16="http://schemas.microsoft.com/office/drawing/2014/main" id="{F1FF8A6C-6792-8D06-87AE-5D77929A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741" y="1575639"/>
            <a:ext cx="8301986" cy="480124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ECC543E-B1E8-A293-0538-2DE775C88C25}"/>
              </a:ext>
            </a:extLst>
          </p:cNvPr>
          <p:cNvSpPr txBox="1"/>
          <p:nvPr/>
        </p:nvSpPr>
        <p:spPr>
          <a:xfrm>
            <a:off x="838199" y="2323475"/>
            <a:ext cx="259454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tx2">
                    <a:alpha val="60000"/>
                  </a:schemeClr>
                </a:solidFill>
              </a:rPr>
              <a:t>ERP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>
                    <a:alpha val="60000"/>
                  </a:schemeClr>
                </a:solidFill>
              </a:rPr>
              <a:t>Scalabile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>
                    <a:alpha val="60000"/>
                  </a:schemeClr>
                </a:solidFill>
              </a:rPr>
              <a:t>interfacciato con sistemi interni ed esterni</a:t>
            </a:r>
          </a:p>
        </p:txBody>
      </p:sp>
      <p:pic>
        <p:nvPicPr>
          <p:cNvPr id="8" name="Immagine 7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FBDA2591-8BC3-5551-0EB9-0556C7F2B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0" y="1539050"/>
            <a:ext cx="6721825" cy="4383799"/>
          </a:xfrm>
          <a:prstGeom prst="rect">
            <a:avLst/>
          </a:prstGeom>
        </p:spPr>
      </p:pic>
      <p:pic>
        <p:nvPicPr>
          <p:cNvPr id="11" name="Immagine 10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E5B4B551-5E17-3219-103B-EC0D6D2A3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3563" y="1471106"/>
            <a:ext cx="5375940" cy="476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5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uminousVTI">
  <a:themeElements>
    <a:clrScheme name="Bl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7305</TotalTime>
  <Words>669</Words>
  <Application>Microsoft Macintosh PowerPoint</Application>
  <PresentationFormat>Widescreen</PresentationFormat>
  <Paragraphs>125</Paragraphs>
  <Slides>20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Aptos</vt:lpstr>
      <vt:lpstr>Arial</vt:lpstr>
      <vt:lpstr>Avenir Next LT Pro</vt:lpstr>
      <vt:lpstr>Sabon Next LT</vt:lpstr>
      <vt:lpstr>Wingdings</vt:lpstr>
      <vt:lpstr>LuminousVTI</vt:lpstr>
      <vt:lpstr>La Riforma ACCRUAL  Aspetti normativo-contabili e applicazioni al sistema contabile degli enti pubblici territoriali</vt:lpstr>
      <vt:lpstr>Focus</vt:lpstr>
      <vt:lpstr>Dominio dell'automatico</vt:lpstr>
      <vt:lpstr>Da integrata  a  parallela</vt:lpstr>
      <vt:lpstr>Attività per gestione a regime</vt:lpstr>
      <vt:lpstr>Attività per gestione a regime</vt:lpstr>
      <vt:lpstr>Attività per gestione a regime</vt:lpstr>
      <vt:lpstr>I sistemi informatici</vt:lpstr>
      <vt:lpstr>Il sistema contabile</vt:lpstr>
      <vt:lpstr>Il sistema contabile e gli altri sistemi</vt:lpstr>
      <vt:lpstr>Principali novità</vt:lpstr>
      <vt:lpstr>Piano dei Conti Unico</vt:lpstr>
      <vt:lpstr>Rendiconto Finanziario</vt:lpstr>
      <vt:lpstr>Transazioni commerciali (Gestione Contratti)</vt:lpstr>
      <vt:lpstr>Transazioni senza obbligazione sinallgamatica (Gestione Trasferimenti)</vt:lpstr>
      <vt:lpstr>Valutazione fondi rischi e passività potenziali (Gestione del rischio)</vt:lpstr>
      <vt:lpstr>Nota Integrativa</vt:lpstr>
      <vt:lpstr>Analisi SWOT</vt:lpstr>
      <vt:lpstr> Call to action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Ferrante</dc:creator>
  <cp:lastModifiedBy>Francesco Ferrante</cp:lastModifiedBy>
  <cp:revision>16</cp:revision>
  <dcterms:created xsi:type="dcterms:W3CDTF">2025-03-23T17:30:31Z</dcterms:created>
  <dcterms:modified xsi:type="dcterms:W3CDTF">2025-04-02T17:23:21Z</dcterms:modified>
</cp:coreProperties>
</file>